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sldIdLst>
    <p:sldId id="256" r:id="rId2"/>
    <p:sldId id="258" r:id="rId3"/>
    <p:sldId id="261" r:id="rId4"/>
    <p:sldId id="257" r:id="rId5"/>
    <p:sldId id="259" r:id="rId6"/>
    <p:sldId id="262" r:id="rId7"/>
    <p:sldId id="263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204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i-FI" smtClean="0"/>
              <a:t>Muokkaa alaotsikon perustyyliä naps.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syyskuu 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syyskuu 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syyskuu 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syyskuu 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syyskuu 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syyskuu 1,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perustyylejä naps.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syyskuu 1,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syyskuu 1,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syyskuu 1,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syyskuu 1,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fi-FI" smtClean="0"/>
              <a:t>Vedä kuva paikkamerkkiin tai lisää napsauttamalla kuvaketta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syyskuu 1,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syyskuu 1,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kavanyrittajat.fi/" TargetMode="External"/><Relationship Id="rId4" Type="http://schemas.openxmlformats.org/officeDocument/2006/relationships/hyperlink" Target="https://www.yrittajat.fi/en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ky.fi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 rot="19140000">
            <a:off x="844722" y="1420883"/>
            <a:ext cx="5648623" cy="1886869"/>
          </a:xfrm>
        </p:spPr>
        <p:txBody>
          <a:bodyPr/>
          <a:lstStyle/>
          <a:p>
            <a:r>
              <a:rPr lang="fi-FI" sz="4000" dirty="0" smtClean="0"/>
              <a:t>The </a:t>
            </a:r>
            <a:r>
              <a:rPr lang="fi-FI" sz="4000" dirty="0" err="1" smtClean="0"/>
              <a:t>changing</a:t>
            </a:r>
            <a:r>
              <a:rPr lang="fi-FI" sz="4000" dirty="0" smtClean="0"/>
              <a:t> </a:t>
            </a:r>
            <a:r>
              <a:rPr lang="fi-FI" sz="4000" dirty="0" err="1" smtClean="0"/>
              <a:t>job</a:t>
            </a:r>
            <a:r>
              <a:rPr lang="fi-FI" sz="4000" dirty="0" smtClean="0"/>
              <a:t> </a:t>
            </a:r>
            <a:r>
              <a:rPr lang="fi-FI" sz="4000" dirty="0" err="1" smtClean="0"/>
              <a:t>market</a:t>
            </a:r>
            <a:r>
              <a:rPr lang="fi-FI" sz="4000" dirty="0" smtClean="0"/>
              <a:t> and the labour </a:t>
            </a:r>
            <a:r>
              <a:rPr lang="fi-FI" sz="4000" dirty="0" err="1" smtClean="0"/>
              <a:t>unions</a:t>
            </a:r>
            <a:endParaRPr lang="fi-FI" sz="400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 rot="19140000">
            <a:off x="2010197" y="2571130"/>
            <a:ext cx="6511131" cy="1964655"/>
          </a:xfrm>
        </p:spPr>
        <p:txBody>
          <a:bodyPr>
            <a:normAutofit/>
          </a:bodyPr>
          <a:lstStyle/>
          <a:p>
            <a:r>
              <a:rPr lang="fi-FI" sz="2000" b="1" dirty="0" smtClean="0">
                <a:solidFill>
                  <a:schemeClr val="bg1"/>
                </a:solidFill>
              </a:rPr>
              <a:t>Case: </a:t>
            </a:r>
            <a:r>
              <a:rPr lang="fi-FI" sz="2000" b="1" dirty="0" err="1" smtClean="0">
                <a:solidFill>
                  <a:schemeClr val="bg1"/>
                </a:solidFill>
              </a:rPr>
              <a:t>Entrepreunial</a:t>
            </a:r>
            <a:r>
              <a:rPr lang="fi-FI" sz="2000" b="1" dirty="0" smtClean="0">
                <a:solidFill>
                  <a:schemeClr val="bg1"/>
                </a:solidFill>
              </a:rPr>
              <a:t> </a:t>
            </a:r>
            <a:r>
              <a:rPr lang="fi-FI" sz="2000" b="1" dirty="0" err="1" smtClean="0">
                <a:solidFill>
                  <a:schemeClr val="bg1"/>
                </a:solidFill>
              </a:rPr>
              <a:t>services</a:t>
            </a:r>
            <a:r>
              <a:rPr lang="fi-FI" sz="2000" b="1" dirty="0" smtClean="0">
                <a:solidFill>
                  <a:schemeClr val="bg1"/>
                </a:solidFill>
              </a:rPr>
              <a:t> – </a:t>
            </a:r>
            <a:r>
              <a:rPr lang="fi-FI" sz="2000" b="1" dirty="0" err="1" smtClean="0">
                <a:solidFill>
                  <a:schemeClr val="bg1"/>
                </a:solidFill>
              </a:rPr>
              <a:t>what</a:t>
            </a:r>
            <a:r>
              <a:rPr lang="fi-FI" sz="2000" b="1" dirty="0" smtClean="0">
                <a:solidFill>
                  <a:schemeClr val="bg1"/>
                </a:solidFill>
              </a:rPr>
              <a:t>, </a:t>
            </a:r>
            <a:r>
              <a:rPr lang="fi-FI" sz="2000" b="1" dirty="0" err="1" smtClean="0">
                <a:solidFill>
                  <a:schemeClr val="bg1"/>
                </a:solidFill>
              </a:rPr>
              <a:t>why</a:t>
            </a:r>
            <a:r>
              <a:rPr lang="fi-FI" sz="2000" b="1" dirty="0" smtClean="0">
                <a:solidFill>
                  <a:schemeClr val="bg1"/>
                </a:solidFill>
              </a:rPr>
              <a:t>, </a:t>
            </a:r>
            <a:r>
              <a:rPr lang="fi-FI" sz="2000" b="1" dirty="0" err="1" smtClean="0">
                <a:solidFill>
                  <a:schemeClr val="bg1"/>
                </a:solidFill>
              </a:rPr>
              <a:t>how</a:t>
            </a:r>
            <a:r>
              <a:rPr lang="fi-FI" sz="2000" b="1" dirty="0" smtClean="0">
                <a:solidFill>
                  <a:schemeClr val="bg1"/>
                </a:solidFill>
              </a:rPr>
              <a:t>?</a:t>
            </a:r>
          </a:p>
          <a:p>
            <a:endParaRPr lang="fi-FI" sz="2000" b="1" dirty="0">
              <a:solidFill>
                <a:schemeClr val="bg1"/>
              </a:solidFill>
            </a:endParaRPr>
          </a:p>
          <a:p>
            <a:r>
              <a:rPr lang="fi-FI" sz="2000" b="1" dirty="0" smtClean="0">
                <a:solidFill>
                  <a:schemeClr val="bg1"/>
                </a:solidFill>
              </a:rPr>
              <a:t>Aki Reinimäki</a:t>
            </a:r>
          </a:p>
          <a:p>
            <a:r>
              <a:rPr lang="fi-FI" sz="2000" b="1" dirty="0" smtClean="0">
                <a:solidFill>
                  <a:schemeClr val="bg1"/>
                </a:solidFill>
              </a:rPr>
              <a:t>1.9.2016 </a:t>
            </a:r>
            <a:r>
              <a:rPr lang="fi-FI" sz="2000" b="1" dirty="0" err="1" smtClean="0">
                <a:solidFill>
                  <a:schemeClr val="bg1"/>
                </a:solidFill>
              </a:rPr>
              <a:t>Nordic</a:t>
            </a:r>
            <a:r>
              <a:rPr lang="fi-FI" sz="2000" b="1" dirty="0" smtClean="0">
                <a:solidFill>
                  <a:schemeClr val="bg1"/>
                </a:solidFill>
              </a:rPr>
              <a:t> </a:t>
            </a:r>
            <a:r>
              <a:rPr lang="fi-FI" sz="2000" b="1" dirty="0" err="1" smtClean="0">
                <a:solidFill>
                  <a:schemeClr val="bg1"/>
                </a:solidFill>
              </a:rPr>
              <a:t>secretariat</a:t>
            </a:r>
            <a:r>
              <a:rPr lang="fi-FI" sz="2000" b="1" dirty="0" smtClean="0">
                <a:solidFill>
                  <a:schemeClr val="bg1"/>
                </a:solidFill>
              </a:rPr>
              <a:t> </a:t>
            </a:r>
            <a:r>
              <a:rPr lang="fi-FI" sz="2000" b="1" dirty="0" err="1" smtClean="0">
                <a:solidFill>
                  <a:schemeClr val="bg1"/>
                </a:solidFill>
              </a:rPr>
              <a:t>meeting</a:t>
            </a:r>
            <a:endParaRPr lang="fi-FI" sz="20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59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rbm2_61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1090" y="-30980"/>
            <a:ext cx="5199042" cy="6026416"/>
          </a:xfrm>
          <a:prstGeom prst="rect">
            <a:avLst/>
          </a:prstGeom>
        </p:spPr>
      </p:pic>
      <p:pic>
        <p:nvPicPr>
          <p:cNvPr id="6" name="Kuva 5" descr="rbm2_25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9880" y="836439"/>
            <a:ext cx="5278447" cy="6129991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-62861" y="2180727"/>
            <a:ext cx="5221428" cy="1834710"/>
          </a:xfrm>
        </p:spPr>
        <p:txBody>
          <a:bodyPr/>
          <a:lstStyle/>
          <a:p>
            <a:pPr algn="ctr"/>
            <a:r>
              <a:rPr lang="en-GB" sz="3200" dirty="0" smtClean="0"/>
              <a:t>Megatrend:</a:t>
            </a:r>
            <a:br>
              <a:rPr lang="en-GB" sz="3200" dirty="0" smtClean="0"/>
            </a:br>
            <a:r>
              <a:rPr lang="en-GB" sz="3200" dirty="0"/>
              <a:t>U</a:t>
            </a:r>
            <a:r>
              <a:rPr lang="en-GB" sz="3200" dirty="0" smtClean="0"/>
              <a:t>ncertain jobs,</a:t>
            </a:r>
            <a:br>
              <a:rPr lang="en-GB" sz="3200" dirty="0" smtClean="0"/>
            </a:br>
            <a:r>
              <a:rPr lang="en-GB" sz="3200" dirty="0" smtClean="0"/>
              <a:t>non-linear career path</a:t>
            </a:r>
            <a:endParaRPr lang="en-GB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 rot="970957">
            <a:off x="2958306" y="1296001"/>
            <a:ext cx="7520940" cy="1594553"/>
          </a:xfrm>
        </p:spPr>
        <p:txBody>
          <a:bodyPr/>
          <a:lstStyle/>
          <a:p>
            <a:pPr algn="ctr"/>
            <a:r>
              <a:rPr lang="en-GB" b="0" dirty="0" smtClean="0"/>
              <a:t>Affects mostly the </a:t>
            </a:r>
            <a:r>
              <a:rPr lang="en-GB" dirty="0" smtClean="0"/>
              <a:t>newly graduated and students</a:t>
            </a:r>
            <a:r>
              <a:rPr lang="en-GB" b="0" dirty="0" smtClean="0"/>
              <a:t>.</a:t>
            </a:r>
          </a:p>
          <a:p>
            <a:pPr algn="ctr"/>
            <a:r>
              <a:rPr lang="en-GB" b="0" dirty="0" smtClean="0"/>
              <a:t>Requires </a:t>
            </a:r>
            <a:r>
              <a:rPr lang="en-GB" dirty="0" smtClean="0"/>
              <a:t>new skills and thinking</a:t>
            </a:r>
            <a:r>
              <a:rPr lang="en-GB" b="0" dirty="0" smtClean="0"/>
              <a:t>.</a:t>
            </a:r>
          </a:p>
          <a:p>
            <a:pPr algn="ctr"/>
            <a:r>
              <a:rPr lang="en-GB" b="0" dirty="0" smtClean="0"/>
              <a:t>Puts </a:t>
            </a:r>
            <a:r>
              <a:rPr lang="en-GB" dirty="0" smtClean="0"/>
              <a:t>pressure</a:t>
            </a:r>
            <a:r>
              <a:rPr lang="en-GB" b="0" dirty="0" smtClean="0"/>
              <a:t> on both labour unions and </a:t>
            </a:r>
            <a:r>
              <a:rPr lang="en-GB" b="0" dirty="0" smtClean="0"/>
              <a:t>legislation.</a:t>
            </a:r>
            <a:endParaRPr lang="en-GB" b="0" dirty="0" smtClean="0"/>
          </a:p>
          <a:p>
            <a:pPr algn="ctr"/>
            <a:r>
              <a:rPr lang="en-GB" b="0" dirty="0" smtClean="0"/>
              <a:t>The society is built on the concept </a:t>
            </a:r>
            <a:r>
              <a:rPr lang="en-GB" dirty="0" smtClean="0"/>
              <a:t>of 9-to-5 work</a:t>
            </a:r>
            <a:r>
              <a:rPr lang="en-GB" b="0" dirty="0" smtClean="0"/>
              <a:t>.</a:t>
            </a:r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574409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Academic</a:t>
            </a:r>
            <a:r>
              <a:rPr lang="fi-FI" dirty="0" smtClean="0"/>
              <a:t> </a:t>
            </a:r>
            <a:r>
              <a:rPr lang="fi-FI" dirty="0" err="1" smtClean="0"/>
              <a:t>entrepreneurs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22960" y="1100628"/>
            <a:ext cx="8036440" cy="4630507"/>
          </a:xfrm>
          <a:solidFill>
            <a:srgbClr val="FFFFFF"/>
          </a:solidFill>
        </p:spPr>
        <p:txBody>
          <a:bodyPr>
            <a:normAutofit/>
          </a:bodyPr>
          <a:lstStyle/>
          <a:p>
            <a:pPr marL="457200" lvl="0" indent="-457200">
              <a:buFont typeface="Arial"/>
              <a:buChar char="•"/>
            </a:pPr>
            <a:r>
              <a:rPr lang="en-GB" sz="2500" dirty="0">
                <a:solidFill>
                  <a:srgbClr val="000000"/>
                </a:solidFill>
              </a:rPr>
              <a:t>27 000 entrepreneurs in </a:t>
            </a:r>
            <a:r>
              <a:rPr lang="en-GB" sz="2500" dirty="0" err="1">
                <a:solidFill>
                  <a:srgbClr val="000000"/>
                </a:solidFill>
              </a:rPr>
              <a:t>Akava</a:t>
            </a:r>
            <a:r>
              <a:rPr lang="en-GB" sz="2500" dirty="0">
                <a:solidFill>
                  <a:srgbClr val="000000"/>
                </a:solidFill>
              </a:rPr>
              <a:t>  (5% of work force).</a:t>
            </a:r>
          </a:p>
          <a:p>
            <a:pPr marL="457200" lvl="0" indent="-457200">
              <a:buFont typeface="Arial"/>
              <a:buChar char="•"/>
            </a:pPr>
            <a:r>
              <a:rPr lang="en-GB" sz="2500" dirty="0">
                <a:solidFill>
                  <a:srgbClr val="000000"/>
                </a:solidFill>
              </a:rPr>
              <a:t>60 % of them doctors, therapists, social workers etc</a:t>
            </a:r>
            <a:r>
              <a:rPr lang="en-GB" sz="2500" dirty="0" smtClean="0">
                <a:solidFill>
                  <a:srgbClr val="000000"/>
                </a:solidFill>
              </a:rPr>
              <a:t>.</a:t>
            </a:r>
          </a:p>
          <a:p>
            <a:pPr marL="457200" indent="-457200">
              <a:buFont typeface="Arial"/>
              <a:buChar char="•"/>
            </a:pPr>
            <a:r>
              <a:rPr lang="en-GB" sz="2500" dirty="0" smtClean="0">
                <a:solidFill>
                  <a:srgbClr val="000000"/>
                </a:solidFill>
              </a:rPr>
              <a:t>20 % of </a:t>
            </a:r>
            <a:r>
              <a:rPr lang="en-GB" sz="2500" dirty="0" err="1" smtClean="0">
                <a:solidFill>
                  <a:srgbClr val="000000"/>
                </a:solidFill>
              </a:rPr>
              <a:t>Akava</a:t>
            </a:r>
            <a:r>
              <a:rPr lang="en-GB" sz="2500" dirty="0" smtClean="0">
                <a:solidFill>
                  <a:srgbClr val="000000"/>
                </a:solidFill>
              </a:rPr>
              <a:t> members has thought about entrepreneurship as a career move.</a:t>
            </a:r>
            <a:endParaRPr lang="en-GB" sz="2500" dirty="0">
              <a:solidFill>
                <a:srgbClr val="000000"/>
              </a:solidFill>
            </a:endParaRPr>
          </a:p>
          <a:p>
            <a:pPr marL="457200" lvl="0" indent="-457200">
              <a:buFont typeface="Arial"/>
              <a:buChar char="•"/>
            </a:pPr>
            <a:endParaRPr lang="en-GB" sz="2500" dirty="0" smtClean="0">
              <a:solidFill>
                <a:srgbClr val="000000"/>
              </a:solidFill>
            </a:endParaRPr>
          </a:p>
          <a:p>
            <a:pPr marL="457200" lvl="0" indent="-457200">
              <a:buFont typeface="Arial"/>
              <a:buChar char="•"/>
            </a:pPr>
            <a:r>
              <a:rPr lang="en-GB" sz="2500" dirty="0" smtClean="0">
                <a:solidFill>
                  <a:srgbClr val="000000"/>
                </a:solidFill>
              </a:rPr>
              <a:t>58 </a:t>
            </a:r>
            <a:r>
              <a:rPr lang="en-GB" sz="2500" dirty="0" smtClean="0">
                <a:solidFill>
                  <a:srgbClr val="000000"/>
                </a:solidFill>
              </a:rPr>
              <a:t>000 unemployed academics (+</a:t>
            </a:r>
            <a:r>
              <a:rPr lang="en-GB" sz="2500" dirty="0" smtClean="0">
                <a:solidFill>
                  <a:srgbClr val="000000"/>
                </a:solidFill>
              </a:rPr>
              <a:t>1 400 </a:t>
            </a:r>
            <a:r>
              <a:rPr lang="en-GB" sz="2500" dirty="0" smtClean="0">
                <a:solidFill>
                  <a:srgbClr val="000000"/>
                </a:solidFill>
              </a:rPr>
              <a:t>in 2015–16)</a:t>
            </a:r>
          </a:p>
          <a:p>
            <a:pPr marL="457200" lvl="0" indent="-457200">
              <a:buFont typeface="Arial"/>
              <a:buChar char="•"/>
            </a:pPr>
            <a:r>
              <a:rPr lang="en-GB" sz="2500" dirty="0" smtClean="0">
                <a:solidFill>
                  <a:srgbClr val="000000"/>
                </a:solidFill>
              </a:rPr>
              <a:t>Unemployment </a:t>
            </a:r>
            <a:r>
              <a:rPr lang="en-GB" sz="2500" dirty="0" smtClean="0">
                <a:solidFill>
                  <a:srgbClr val="000000"/>
                </a:solidFill>
              </a:rPr>
              <a:t>rate of academics </a:t>
            </a:r>
            <a:r>
              <a:rPr lang="en-GB" sz="2500" dirty="0" smtClean="0">
                <a:solidFill>
                  <a:srgbClr val="000000"/>
                </a:solidFill>
              </a:rPr>
              <a:t>is </a:t>
            </a:r>
            <a:r>
              <a:rPr lang="en-GB" sz="2500" dirty="0" smtClean="0">
                <a:solidFill>
                  <a:srgbClr val="000000"/>
                </a:solidFill>
              </a:rPr>
              <a:t>7 % (gen. </a:t>
            </a:r>
            <a:r>
              <a:rPr lang="en-GB" sz="2500" dirty="0" smtClean="0">
                <a:solidFill>
                  <a:srgbClr val="000000"/>
                </a:solidFill>
              </a:rPr>
              <a:t>7,8 %)</a:t>
            </a:r>
            <a:endParaRPr lang="en-GB" sz="2500" dirty="0" smtClean="0">
              <a:solidFill>
                <a:srgbClr val="000000"/>
              </a:solidFill>
            </a:endParaRPr>
          </a:p>
          <a:p>
            <a:pPr marL="457200" lvl="0" indent="-457200">
              <a:buFont typeface="Arial"/>
              <a:buChar char="•"/>
            </a:pPr>
            <a:r>
              <a:rPr lang="fi-FI" sz="2500" dirty="0" err="1" smtClean="0">
                <a:solidFill>
                  <a:srgbClr val="000000"/>
                </a:solidFill>
              </a:rPr>
              <a:t>Not</a:t>
            </a:r>
            <a:r>
              <a:rPr lang="fi-FI" sz="2500" dirty="0" smtClean="0">
                <a:solidFill>
                  <a:srgbClr val="000000"/>
                </a:solidFill>
              </a:rPr>
              <a:t> </a:t>
            </a:r>
            <a:r>
              <a:rPr lang="fi-FI" sz="2500" dirty="0" err="1" smtClean="0">
                <a:solidFill>
                  <a:srgbClr val="000000"/>
                </a:solidFill>
              </a:rPr>
              <a:t>enough</a:t>
            </a:r>
            <a:r>
              <a:rPr lang="fi-FI" sz="2500" dirty="0" smtClean="0">
                <a:solidFill>
                  <a:srgbClr val="000000"/>
                </a:solidFill>
              </a:rPr>
              <a:t> new </a:t>
            </a:r>
            <a:r>
              <a:rPr lang="fi-FI" sz="2500" dirty="0" err="1" smtClean="0">
                <a:solidFill>
                  <a:srgbClr val="000000"/>
                </a:solidFill>
              </a:rPr>
              <a:t>jobs</a:t>
            </a:r>
            <a:r>
              <a:rPr lang="fi-FI" sz="2500" dirty="0" smtClean="0">
                <a:solidFill>
                  <a:srgbClr val="000000"/>
                </a:solidFill>
              </a:rPr>
              <a:t> =&gt; </a:t>
            </a:r>
            <a:r>
              <a:rPr lang="fi-FI" sz="2500" dirty="0" err="1" smtClean="0">
                <a:solidFill>
                  <a:srgbClr val="000000"/>
                </a:solidFill>
              </a:rPr>
              <a:t>solution</a:t>
            </a:r>
            <a:r>
              <a:rPr lang="fi-FI" sz="2500" dirty="0" smtClean="0">
                <a:solidFill>
                  <a:srgbClr val="000000"/>
                </a:solidFill>
              </a:rPr>
              <a:t>: </a:t>
            </a:r>
            <a:r>
              <a:rPr lang="fi-FI" sz="2500" dirty="0" err="1" smtClean="0">
                <a:solidFill>
                  <a:srgbClr val="000000"/>
                </a:solidFill>
              </a:rPr>
              <a:t>self-employment</a:t>
            </a:r>
            <a:r>
              <a:rPr lang="fi-FI" sz="2500" dirty="0" smtClean="0">
                <a:solidFill>
                  <a:srgbClr val="000000"/>
                </a:solidFill>
              </a:rPr>
              <a:t>?</a:t>
            </a:r>
          </a:p>
          <a:p>
            <a:pPr marL="457200" lvl="0" indent="-457200">
              <a:buFont typeface="Arial"/>
              <a:buChar char="•"/>
            </a:pPr>
            <a:r>
              <a:rPr lang="fi-FI" sz="2500" dirty="0" err="1" smtClean="0">
                <a:solidFill>
                  <a:srgbClr val="000000"/>
                </a:solidFill>
              </a:rPr>
              <a:t>Amount</a:t>
            </a:r>
            <a:r>
              <a:rPr lang="fi-FI" sz="2500" dirty="0" smtClean="0">
                <a:solidFill>
                  <a:srgbClr val="000000"/>
                </a:solidFill>
              </a:rPr>
              <a:t> of </a:t>
            </a:r>
            <a:r>
              <a:rPr lang="fi-FI" sz="2500" dirty="0" err="1" smtClean="0">
                <a:solidFill>
                  <a:srgbClr val="000000"/>
                </a:solidFill>
              </a:rPr>
              <a:t>academic</a:t>
            </a:r>
            <a:r>
              <a:rPr lang="fi-FI" sz="2500" dirty="0" smtClean="0">
                <a:solidFill>
                  <a:srgbClr val="000000"/>
                </a:solidFill>
              </a:rPr>
              <a:t> </a:t>
            </a:r>
            <a:r>
              <a:rPr lang="fi-FI" sz="2500" dirty="0" err="1" smtClean="0">
                <a:solidFill>
                  <a:srgbClr val="000000"/>
                </a:solidFill>
              </a:rPr>
              <a:t>self</a:t>
            </a:r>
            <a:r>
              <a:rPr lang="fi-FI" sz="2500" dirty="0" err="1" smtClean="0">
                <a:solidFill>
                  <a:srgbClr val="000000"/>
                </a:solidFill>
              </a:rPr>
              <a:t>-employed</a:t>
            </a:r>
            <a:r>
              <a:rPr lang="fi-FI" sz="2500" dirty="0" smtClean="0">
                <a:solidFill>
                  <a:srgbClr val="000000"/>
                </a:solidFill>
              </a:rPr>
              <a:t> is </a:t>
            </a:r>
            <a:r>
              <a:rPr lang="fi-FI" sz="2500" dirty="0" err="1" smtClean="0">
                <a:solidFill>
                  <a:srgbClr val="000000"/>
                </a:solidFill>
              </a:rPr>
              <a:t>rising</a:t>
            </a:r>
            <a:r>
              <a:rPr lang="fi-FI" sz="2500" dirty="0" smtClean="0">
                <a:solidFill>
                  <a:srgbClr val="000000"/>
                </a:solidFill>
              </a:rPr>
              <a:t>:</a:t>
            </a:r>
            <a:br>
              <a:rPr lang="fi-FI" sz="2500" dirty="0" smtClean="0">
                <a:solidFill>
                  <a:srgbClr val="000000"/>
                </a:solidFill>
              </a:rPr>
            </a:br>
            <a:r>
              <a:rPr lang="fi-FI" sz="2500" dirty="0" smtClean="0">
                <a:solidFill>
                  <a:srgbClr val="000000"/>
                </a:solidFill>
              </a:rPr>
              <a:t>33 000 in 2000 =&gt; 59 000 in 2015</a:t>
            </a:r>
            <a:endParaRPr lang="fi-FI" sz="25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900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22960" y="365759"/>
            <a:ext cx="7520940" cy="1183196"/>
          </a:xfrm>
        </p:spPr>
        <p:txBody>
          <a:bodyPr/>
          <a:lstStyle/>
          <a:p>
            <a:r>
              <a:rPr lang="en-GB" sz="3200" dirty="0" err="1" smtClean="0"/>
              <a:t>Entrepreunial</a:t>
            </a:r>
            <a:r>
              <a:rPr lang="fi-FI" sz="3200" dirty="0" smtClean="0"/>
              <a:t> </a:t>
            </a:r>
            <a:r>
              <a:rPr lang="fi-FI" sz="3200" dirty="0" err="1"/>
              <a:t>services</a:t>
            </a:r>
            <a:r>
              <a:rPr lang="fi-FI" sz="3200" dirty="0"/>
              <a:t> </a:t>
            </a:r>
            <a:r>
              <a:rPr lang="fi-FI" sz="3200" dirty="0" smtClean="0"/>
              <a:t>– </a:t>
            </a:r>
            <a:r>
              <a:rPr lang="fi-FI" sz="3200" dirty="0" err="1" smtClean="0"/>
              <a:t>why</a:t>
            </a:r>
            <a:r>
              <a:rPr lang="fi-FI" sz="3200" dirty="0"/>
              <a:t>, </a:t>
            </a:r>
            <a:r>
              <a:rPr lang="fi-FI" sz="3200" dirty="0" err="1"/>
              <a:t>how</a:t>
            </a:r>
            <a:r>
              <a:rPr lang="fi-FI" sz="3200" dirty="0"/>
              <a:t>?</a:t>
            </a:r>
            <a:br>
              <a:rPr lang="fi-FI" sz="3200" dirty="0"/>
            </a:br>
            <a:endParaRPr lang="fi-FI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22959" y="1394060"/>
            <a:ext cx="7881555" cy="345417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Services for entrepreneurs / self-employed</a:t>
            </a:r>
          </a:p>
          <a:p>
            <a:pPr marL="898525" indent="-898525"/>
            <a:r>
              <a:rPr lang="en-GB" sz="2800" dirty="0" smtClean="0"/>
              <a:t>WHY:	To provide value to everyone.</a:t>
            </a:r>
            <a:br>
              <a:rPr lang="en-GB" sz="2800" dirty="0" smtClean="0"/>
            </a:br>
            <a:r>
              <a:rPr lang="en-GB" sz="2800" dirty="0" smtClean="0"/>
              <a:t>To justify our role as decision makers and experts.</a:t>
            </a:r>
            <a:br>
              <a:rPr lang="en-GB" sz="2800" dirty="0" smtClean="0"/>
            </a:br>
            <a:r>
              <a:rPr lang="en-GB" sz="2800" dirty="0" smtClean="0"/>
              <a:t>To understand our members’ work life better</a:t>
            </a:r>
          </a:p>
          <a:p>
            <a:r>
              <a:rPr lang="en-GB" sz="2800" dirty="0" smtClean="0"/>
              <a:t>HOW:	Starting new cooperation between unions.</a:t>
            </a:r>
          </a:p>
          <a:p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2563348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200" dirty="0" err="1" smtClean="0"/>
              <a:t>Solution</a:t>
            </a:r>
            <a:r>
              <a:rPr lang="fi-FI" sz="3200" dirty="0" smtClean="0"/>
              <a:t>: </a:t>
            </a:r>
            <a:r>
              <a:rPr lang="fi-FI" sz="3200" dirty="0" err="1" smtClean="0"/>
              <a:t>two</a:t>
            </a:r>
            <a:r>
              <a:rPr lang="fi-FI" sz="3200" dirty="0" smtClean="0"/>
              <a:t> </a:t>
            </a:r>
            <a:r>
              <a:rPr lang="fi-FI" sz="3200" dirty="0" err="1" smtClean="0"/>
              <a:t>organisations</a:t>
            </a:r>
            <a:endParaRPr lang="fi-FI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3200" dirty="0" smtClean="0"/>
              <a:t>1) </a:t>
            </a:r>
            <a:r>
              <a:rPr lang="fi-FI" sz="3200" dirty="0" err="1" smtClean="0"/>
              <a:t>Academic</a:t>
            </a:r>
            <a:r>
              <a:rPr lang="fi-FI" sz="3200" dirty="0" smtClean="0"/>
              <a:t> </a:t>
            </a:r>
            <a:r>
              <a:rPr lang="fi-FI" sz="3200" dirty="0" err="1" smtClean="0"/>
              <a:t>Entrepreneurs</a:t>
            </a:r>
            <a:r>
              <a:rPr lang="fi-FI" sz="3200" dirty="0" smtClean="0"/>
              <a:t> Association</a:t>
            </a:r>
          </a:p>
          <a:p>
            <a:r>
              <a:rPr lang="fi-FI" sz="3200" dirty="0" smtClean="0"/>
              <a:t>2) Association of </a:t>
            </a:r>
            <a:r>
              <a:rPr lang="fi-FI" sz="3200" dirty="0" err="1" smtClean="0"/>
              <a:t>Entrepreneurs</a:t>
            </a:r>
            <a:r>
              <a:rPr lang="fi-FI" sz="3200" dirty="0" smtClean="0"/>
              <a:t> in Akava</a:t>
            </a:r>
          </a:p>
          <a:p>
            <a:endParaRPr lang="fi-FI" sz="3200" dirty="0" smtClean="0"/>
          </a:p>
          <a:p>
            <a:pPr marL="0" indent="0"/>
            <a:r>
              <a:rPr lang="fi-FI" sz="3200" dirty="0" smtClean="0"/>
              <a:t>(And </a:t>
            </a:r>
            <a:r>
              <a:rPr lang="fi-FI" sz="3200" dirty="0" err="1" smtClean="0"/>
              <a:t>there’s</a:t>
            </a:r>
            <a:r>
              <a:rPr lang="fi-FI" sz="3200" dirty="0" smtClean="0"/>
              <a:t> </a:t>
            </a:r>
            <a:r>
              <a:rPr lang="fi-FI" sz="3200" dirty="0" err="1" smtClean="0"/>
              <a:t>also</a:t>
            </a:r>
            <a:r>
              <a:rPr lang="fi-FI" sz="3200" dirty="0" smtClean="0"/>
              <a:t> The Federation of </a:t>
            </a:r>
            <a:r>
              <a:rPr lang="fi-FI" sz="3200" dirty="0" err="1" smtClean="0"/>
              <a:t>Finnish</a:t>
            </a:r>
            <a:r>
              <a:rPr lang="fi-FI" sz="3200" dirty="0" smtClean="0"/>
              <a:t> Enterprises.)</a:t>
            </a:r>
          </a:p>
        </p:txBody>
      </p:sp>
      <p:sp>
        <p:nvSpPr>
          <p:cNvPr id="4" name="Suorakulmio 3"/>
          <p:cNvSpPr/>
          <p:nvPr/>
        </p:nvSpPr>
        <p:spPr>
          <a:xfrm rot="20125715">
            <a:off x="887020" y="1100628"/>
            <a:ext cx="6998242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i-FI" sz="16600" b="1" cap="none" spc="0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FAILED!</a:t>
            </a:r>
            <a:endParaRPr lang="fi-FI" sz="16600" b="1" cap="none" spc="0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6248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3200" dirty="0">
                <a:hlinkClick r:id="rId2"/>
              </a:rPr>
              <a:t>http://www.aky.fi</a:t>
            </a:r>
            <a:r>
              <a:rPr lang="fi-FI" sz="3200" dirty="0" smtClean="0">
                <a:hlinkClick r:id="rId2"/>
              </a:rPr>
              <a:t>/</a:t>
            </a:r>
            <a:endParaRPr lang="fi-FI" sz="3200" dirty="0" smtClean="0"/>
          </a:p>
          <a:p>
            <a:r>
              <a:rPr lang="fi-FI" sz="3200" dirty="0">
                <a:hlinkClick r:id="rId3"/>
              </a:rPr>
              <a:t>http://www.akavanyrittajat.fi</a:t>
            </a:r>
            <a:r>
              <a:rPr lang="fi-FI" sz="3200" dirty="0" smtClean="0">
                <a:hlinkClick r:id="rId3"/>
              </a:rPr>
              <a:t>/</a:t>
            </a:r>
            <a:endParaRPr lang="fi-FI" sz="3200" dirty="0" smtClean="0"/>
          </a:p>
          <a:p>
            <a:r>
              <a:rPr lang="fi-FI" sz="3200" dirty="0">
                <a:hlinkClick r:id="rId4"/>
              </a:rPr>
              <a:t>https://www.yrittajat.fi/</a:t>
            </a:r>
            <a:r>
              <a:rPr lang="fi-FI" sz="3200" dirty="0" smtClean="0">
                <a:hlinkClick r:id="rId4"/>
              </a:rPr>
              <a:t>en</a:t>
            </a:r>
            <a:endParaRPr lang="fi-FI" sz="3200" dirty="0" smtClean="0"/>
          </a:p>
          <a:p>
            <a:endParaRPr lang="fi-FI" sz="3200" dirty="0" smtClean="0"/>
          </a:p>
          <a:p>
            <a:endParaRPr lang="fi-FI" sz="3200" dirty="0"/>
          </a:p>
        </p:txBody>
      </p:sp>
    </p:spTree>
    <p:extLst>
      <p:ext uri="{BB962C8B-B14F-4D97-AF65-F5344CB8AC3E}">
        <p14:creationId xmlns:p14="http://schemas.microsoft.com/office/powerpoint/2010/main" val="2687647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576072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fi-FI" sz="2400" dirty="0" smtClean="0"/>
              <a:t>STRENGTHS</a:t>
            </a:r>
          </a:p>
          <a:p>
            <a:pPr>
              <a:buFontTx/>
              <a:buChar char="-"/>
            </a:pPr>
            <a:r>
              <a:rPr lang="fi-FI" sz="2400" dirty="0" err="1" smtClean="0"/>
              <a:t>We</a:t>
            </a:r>
            <a:r>
              <a:rPr lang="fi-FI" sz="2400" dirty="0" smtClean="0"/>
              <a:t> </a:t>
            </a:r>
            <a:r>
              <a:rPr lang="fi-FI" sz="2400" dirty="0" err="1" smtClean="0"/>
              <a:t>know</a:t>
            </a:r>
            <a:r>
              <a:rPr lang="fi-FI" sz="2400" dirty="0" smtClean="0"/>
              <a:t> the </a:t>
            </a:r>
            <a:r>
              <a:rPr lang="fi-FI" sz="2400" dirty="0" err="1" smtClean="0"/>
              <a:t>legistlation</a:t>
            </a:r>
            <a:r>
              <a:rPr lang="fi-FI" sz="2400" dirty="0" smtClean="0"/>
              <a:t>, </a:t>
            </a:r>
            <a:r>
              <a:rPr lang="fi-FI" sz="2400" dirty="0" err="1" smtClean="0"/>
              <a:t>we</a:t>
            </a:r>
            <a:r>
              <a:rPr lang="fi-FI" sz="2400" dirty="0" smtClean="0"/>
              <a:t> </a:t>
            </a:r>
            <a:r>
              <a:rPr lang="fi-FI" sz="2400" dirty="0" err="1" smtClean="0"/>
              <a:t>know</a:t>
            </a:r>
            <a:r>
              <a:rPr lang="fi-FI" sz="2400" dirty="0" smtClean="0"/>
              <a:t> the </a:t>
            </a:r>
            <a:r>
              <a:rPr lang="fi-FI" sz="2400" dirty="0" err="1" smtClean="0"/>
              <a:t>work</a:t>
            </a:r>
            <a:r>
              <a:rPr lang="fi-FI" sz="2400" dirty="0" smtClean="0"/>
              <a:t> life.</a:t>
            </a:r>
          </a:p>
          <a:p>
            <a:pPr>
              <a:buFontTx/>
              <a:buChar char="-"/>
            </a:pPr>
            <a:r>
              <a:rPr lang="fi-FI" sz="2400" dirty="0" smtClean="0"/>
              <a:t>No </a:t>
            </a:r>
            <a:r>
              <a:rPr lang="fi-FI" sz="2400" dirty="0" err="1" smtClean="0"/>
              <a:t>one</a:t>
            </a:r>
            <a:r>
              <a:rPr lang="fi-FI" sz="2400" dirty="0" smtClean="0"/>
              <a:t> </a:t>
            </a:r>
            <a:r>
              <a:rPr lang="fi-FI" sz="2400" dirty="0" err="1" smtClean="0"/>
              <a:t>represents</a:t>
            </a:r>
            <a:r>
              <a:rPr lang="fi-FI" sz="2400" dirty="0" smtClean="0"/>
              <a:t> the </a:t>
            </a:r>
            <a:r>
              <a:rPr lang="fi-FI" sz="2400" dirty="0" err="1" smtClean="0"/>
              <a:t>self</a:t>
            </a:r>
            <a:r>
              <a:rPr lang="fi-FI" sz="2400" dirty="0" err="1"/>
              <a:t>-</a:t>
            </a:r>
            <a:r>
              <a:rPr lang="fi-FI" sz="2400" dirty="0" err="1" smtClean="0"/>
              <a:t>employed</a:t>
            </a:r>
            <a:r>
              <a:rPr lang="fi-FI" sz="2400" dirty="0" smtClean="0"/>
              <a:t>.</a:t>
            </a:r>
          </a:p>
          <a:p>
            <a:pPr>
              <a:buFontTx/>
              <a:buChar char="-"/>
            </a:pPr>
            <a:endParaRPr lang="fi-FI" sz="2400" dirty="0" smtClean="0"/>
          </a:p>
          <a:p>
            <a:pPr marL="0" indent="0"/>
            <a:r>
              <a:rPr lang="fi-FI" sz="2400" dirty="0" smtClean="0"/>
              <a:t>WEAKNESSES</a:t>
            </a:r>
          </a:p>
          <a:p>
            <a:pPr marL="285750" indent="-285750">
              <a:buFontTx/>
              <a:buChar char="-"/>
            </a:pPr>
            <a:r>
              <a:rPr lang="fi-FI" sz="2400" dirty="0" smtClean="0"/>
              <a:t>Labour </a:t>
            </a:r>
            <a:r>
              <a:rPr lang="fi-FI" sz="2400" dirty="0" err="1" smtClean="0"/>
              <a:t>unions</a:t>
            </a:r>
            <a:r>
              <a:rPr lang="fi-FI" sz="2400" dirty="0" smtClean="0"/>
              <a:t> </a:t>
            </a:r>
            <a:r>
              <a:rPr lang="fi-FI" sz="2400" dirty="0" err="1" smtClean="0"/>
              <a:t>are</a:t>
            </a:r>
            <a:r>
              <a:rPr lang="fi-FI" sz="2400" dirty="0" smtClean="0"/>
              <a:t> </a:t>
            </a:r>
            <a:r>
              <a:rPr lang="fi-FI" sz="2400" dirty="0" err="1" smtClean="0"/>
              <a:t>not</a:t>
            </a:r>
            <a:r>
              <a:rPr lang="fi-FI" sz="2400" dirty="0" smtClean="0"/>
              <a:t> </a:t>
            </a:r>
            <a:r>
              <a:rPr lang="fi-FI" sz="2400" dirty="0" err="1" smtClean="0"/>
              <a:t>interesting</a:t>
            </a:r>
            <a:r>
              <a:rPr lang="fi-FI" sz="2400" dirty="0" smtClean="0"/>
              <a:t> to </a:t>
            </a:r>
            <a:r>
              <a:rPr lang="fi-FI" sz="2400" dirty="0" err="1" smtClean="0"/>
              <a:t>entrepreneurs</a:t>
            </a:r>
            <a:r>
              <a:rPr lang="fi-FI" sz="2400" dirty="0" smtClean="0"/>
              <a:t>.</a:t>
            </a:r>
            <a:endParaRPr lang="fi-FI" sz="2400" dirty="0"/>
          </a:p>
          <a:p>
            <a:pPr marL="285750" indent="-285750">
              <a:buFontTx/>
              <a:buChar char="-"/>
            </a:pPr>
            <a:r>
              <a:rPr lang="fi-FI" sz="2400" dirty="0" smtClean="0"/>
              <a:t>Just a </a:t>
            </a:r>
            <a:r>
              <a:rPr lang="fi-FI" sz="2400" dirty="0" err="1" smtClean="0"/>
              <a:t>few</a:t>
            </a:r>
            <a:r>
              <a:rPr lang="fi-FI" sz="2400" dirty="0" smtClean="0"/>
              <a:t> </a:t>
            </a:r>
            <a:r>
              <a:rPr lang="fi-FI" sz="2400" dirty="0" err="1" smtClean="0"/>
              <a:t>members</a:t>
            </a:r>
            <a:r>
              <a:rPr lang="fi-FI" sz="2400" dirty="0" smtClean="0"/>
              <a:t> </a:t>
            </a:r>
            <a:r>
              <a:rPr lang="fi-FI" sz="2400" dirty="0" err="1" smtClean="0"/>
              <a:t>benefits</a:t>
            </a:r>
            <a:r>
              <a:rPr lang="fi-FI" sz="2400" dirty="0" smtClean="0"/>
              <a:t> and </a:t>
            </a:r>
            <a:r>
              <a:rPr lang="fi-FI" sz="2400" dirty="0" err="1" smtClean="0"/>
              <a:t>services</a:t>
            </a:r>
            <a:r>
              <a:rPr lang="fi-FI" sz="2400" dirty="0" smtClean="0"/>
              <a:t> </a:t>
            </a:r>
            <a:r>
              <a:rPr lang="fi-FI" sz="2400" dirty="0" err="1" smtClean="0"/>
              <a:t>so</a:t>
            </a:r>
            <a:r>
              <a:rPr lang="fi-FI" sz="2400" dirty="0" smtClean="0"/>
              <a:t> </a:t>
            </a:r>
            <a:r>
              <a:rPr lang="fi-FI" sz="2400" dirty="0" err="1" smtClean="0"/>
              <a:t>far</a:t>
            </a:r>
            <a:r>
              <a:rPr lang="fi-FI" sz="2400" dirty="0" smtClean="0"/>
              <a:t>.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5760720"/>
          </a:xfrm>
          <a:solidFill>
            <a:srgbClr val="FFFFFF"/>
          </a:solidFill>
        </p:spPr>
        <p:txBody>
          <a:bodyPr>
            <a:normAutofit fontScale="85000" lnSpcReduction="20000"/>
          </a:bodyPr>
          <a:lstStyle/>
          <a:p>
            <a:r>
              <a:rPr lang="fi-FI" dirty="0" smtClean="0"/>
              <a:t>OPPORTUNITIES</a:t>
            </a:r>
          </a:p>
          <a:p>
            <a:pPr marL="355600" indent="-355600">
              <a:buFontTx/>
              <a:buChar char="-"/>
            </a:pPr>
            <a:r>
              <a:rPr lang="fi-FI" dirty="0" err="1" smtClean="0"/>
              <a:t>Modern</a:t>
            </a:r>
            <a:r>
              <a:rPr lang="fi-FI" dirty="0" smtClean="0"/>
              <a:t> labour </a:t>
            </a:r>
            <a:r>
              <a:rPr lang="fi-FI" dirty="0" err="1" smtClean="0"/>
              <a:t>union</a:t>
            </a:r>
            <a:endParaRPr lang="fi-FI" dirty="0" smtClean="0"/>
          </a:p>
          <a:p>
            <a:pPr marL="355600" indent="-355600">
              <a:buFontTx/>
              <a:buChar char="-"/>
            </a:pPr>
            <a:r>
              <a:rPr lang="fi-FI" dirty="0" err="1" smtClean="0"/>
              <a:t>Getting</a:t>
            </a:r>
            <a:r>
              <a:rPr lang="fi-FI" dirty="0" smtClean="0"/>
              <a:t> </a:t>
            </a:r>
            <a:r>
              <a:rPr lang="fi-FI" dirty="0" err="1" smtClean="0"/>
              <a:t>ready</a:t>
            </a:r>
            <a:r>
              <a:rPr lang="fi-FI" dirty="0" smtClean="0"/>
              <a:t> for the </a:t>
            </a:r>
            <a:r>
              <a:rPr lang="fi-FI" dirty="0" err="1" smtClean="0"/>
              <a:t>change</a:t>
            </a:r>
            <a:r>
              <a:rPr lang="fi-FI" dirty="0" smtClean="0"/>
              <a:t> in labour </a:t>
            </a:r>
            <a:r>
              <a:rPr lang="fi-FI" dirty="0" err="1" smtClean="0"/>
              <a:t>market</a:t>
            </a:r>
            <a:endParaRPr lang="fi-FI" dirty="0" smtClean="0"/>
          </a:p>
          <a:p>
            <a:pPr marL="355600" indent="-355600">
              <a:buFontTx/>
              <a:buChar char="-"/>
            </a:pPr>
            <a:r>
              <a:rPr lang="fi-FI" dirty="0" smtClean="0"/>
              <a:t>New </a:t>
            </a:r>
            <a:r>
              <a:rPr lang="fi-FI" dirty="0" err="1" smtClean="0"/>
              <a:t>members</a:t>
            </a:r>
            <a:endParaRPr lang="fi-FI" dirty="0" smtClean="0"/>
          </a:p>
          <a:p>
            <a:pPr marL="355600" indent="-355600">
              <a:buFontTx/>
              <a:buChar char="-"/>
            </a:pPr>
            <a:endParaRPr lang="fi-FI" dirty="0"/>
          </a:p>
          <a:p>
            <a:pPr marL="0" indent="0"/>
            <a:r>
              <a:rPr lang="fi-FI" dirty="0" smtClean="0"/>
              <a:t>THREATS</a:t>
            </a:r>
          </a:p>
          <a:p>
            <a:pPr marL="355600" indent="-355600">
              <a:buFontTx/>
              <a:buChar char="-"/>
            </a:pPr>
            <a:r>
              <a:rPr lang="fi-FI" dirty="0" err="1" smtClean="0"/>
              <a:t>False</a:t>
            </a:r>
            <a:r>
              <a:rPr lang="fi-FI" dirty="0" smtClean="0"/>
              <a:t> image, </a:t>
            </a:r>
            <a:r>
              <a:rPr lang="fi-FI" dirty="0" err="1" smtClean="0"/>
              <a:t>unable</a:t>
            </a:r>
            <a:r>
              <a:rPr lang="fi-FI" dirty="0" smtClean="0"/>
              <a:t> to </a:t>
            </a:r>
            <a:r>
              <a:rPr lang="fi-FI" dirty="0" err="1" smtClean="0"/>
              <a:t>deliver</a:t>
            </a:r>
            <a:endParaRPr lang="fi-FI" dirty="0" smtClean="0"/>
          </a:p>
          <a:p>
            <a:pPr marL="355600" indent="-355600">
              <a:buFontTx/>
              <a:buChar char="-"/>
            </a:pPr>
            <a:r>
              <a:rPr lang="fi-FI" dirty="0" err="1" smtClean="0"/>
              <a:t>Increasing</a:t>
            </a:r>
            <a:r>
              <a:rPr lang="fi-FI" dirty="0" smtClean="0"/>
              <a:t> </a:t>
            </a:r>
            <a:r>
              <a:rPr lang="fi-FI" dirty="0" err="1" smtClean="0"/>
              <a:t>amount</a:t>
            </a:r>
            <a:r>
              <a:rPr lang="fi-FI" dirty="0" smtClean="0"/>
              <a:t> of </a:t>
            </a:r>
            <a:r>
              <a:rPr lang="fi-FI" dirty="0" err="1" smtClean="0"/>
              <a:t>members</a:t>
            </a:r>
            <a:r>
              <a:rPr lang="fi-FI" dirty="0" smtClean="0"/>
              <a:t> </a:t>
            </a:r>
            <a:r>
              <a:rPr lang="fi-FI" dirty="0" err="1" smtClean="0"/>
              <a:t>leave</a:t>
            </a:r>
            <a:r>
              <a:rPr lang="fi-FI" dirty="0" smtClean="0"/>
              <a:t> the </a:t>
            </a:r>
            <a:r>
              <a:rPr lang="fi-FI" dirty="0" err="1" smtClean="0"/>
              <a:t>unions</a:t>
            </a:r>
            <a:endParaRPr lang="fi-FI" dirty="0"/>
          </a:p>
          <a:p>
            <a:pPr marL="355600" indent="-355600">
              <a:buFontTx/>
              <a:buChar char="-"/>
            </a:pPr>
            <a:r>
              <a:rPr lang="fi-FI" dirty="0" err="1" smtClean="0"/>
              <a:t>Internal</a:t>
            </a:r>
            <a:r>
              <a:rPr lang="fi-FI" dirty="0" smtClean="0"/>
              <a:t> </a:t>
            </a:r>
            <a:r>
              <a:rPr lang="fi-FI" dirty="0" err="1" smtClean="0"/>
              <a:t>dispute</a:t>
            </a:r>
            <a:r>
              <a:rPr lang="fi-FI" dirty="0" smtClean="0"/>
              <a:t> in Akava</a:t>
            </a:r>
          </a:p>
          <a:p>
            <a:pPr marL="457200" indent="-457200">
              <a:buFontTx/>
              <a:buChar char="-"/>
            </a:pPr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SWOT ANALYSIS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63230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22960" y="365759"/>
            <a:ext cx="7520940" cy="1601413"/>
          </a:xfrm>
        </p:spPr>
        <p:txBody>
          <a:bodyPr/>
          <a:lstStyle/>
          <a:p>
            <a:pPr algn="ctr"/>
            <a:r>
              <a:rPr lang="fi-FI" sz="3200" dirty="0" err="1" smtClean="0"/>
              <a:t>We</a:t>
            </a:r>
            <a:r>
              <a:rPr lang="fi-FI" sz="3200" dirty="0" smtClean="0"/>
              <a:t> </a:t>
            </a:r>
            <a:r>
              <a:rPr lang="fi-FI" sz="3200" dirty="0" err="1" smtClean="0"/>
              <a:t>must</a:t>
            </a:r>
            <a:r>
              <a:rPr lang="fi-FI" sz="3200" dirty="0" smtClean="0"/>
              <a:t> </a:t>
            </a:r>
            <a:r>
              <a:rPr lang="fi-FI" sz="3200" dirty="0" err="1" smtClean="0"/>
              <a:t>learn</a:t>
            </a:r>
            <a:r>
              <a:rPr lang="fi-FI" sz="3200" dirty="0" smtClean="0"/>
              <a:t> the </a:t>
            </a:r>
            <a:r>
              <a:rPr lang="fi-FI" sz="3200" dirty="0" err="1" smtClean="0"/>
              <a:t>changing</a:t>
            </a:r>
            <a:r>
              <a:rPr lang="fi-FI" sz="3200" dirty="0" smtClean="0"/>
              <a:t> </a:t>
            </a:r>
            <a:r>
              <a:rPr lang="fi-FI" sz="3200" dirty="0" err="1" smtClean="0"/>
              <a:t>game</a:t>
            </a:r>
            <a:r>
              <a:rPr lang="fi-FI" sz="3200" dirty="0" smtClean="0"/>
              <a:t> and </a:t>
            </a:r>
            <a:r>
              <a:rPr lang="fi-FI" sz="3200" dirty="0" err="1" smtClean="0"/>
              <a:t>be</a:t>
            </a:r>
            <a:r>
              <a:rPr lang="fi-FI" sz="3200" dirty="0" smtClean="0"/>
              <a:t> A </a:t>
            </a:r>
            <a:r>
              <a:rPr lang="fi-FI" sz="3200" dirty="0" err="1" smtClean="0"/>
              <a:t>part</a:t>
            </a:r>
            <a:r>
              <a:rPr lang="fi-FI" sz="3200" dirty="0" smtClean="0"/>
              <a:t> of the </a:t>
            </a:r>
            <a:r>
              <a:rPr lang="fi-FI" sz="3200" dirty="0" err="1" smtClean="0"/>
              <a:t>solution</a:t>
            </a:r>
            <a:endParaRPr lang="fi-FI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22960" y="2509308"/>
            <a:ext cx="7520940" cy="2478328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fi-FI" sz="3200" dirty="0" smtClean="0"/>
              <a:t>Common </a:t>
            </a:r>
            <a:r>
              <a:rPr lang="fi-FI" sz="3200" dirty="0" smtClean="0"/>
              <a:t>Akava </a:t>
            </a:r>
            <a:r>
              <a:rPr lang="fi-FI" sz="3200" dirty="0" err="1" smtClean="0"/>
              <a:t>level</a:t>
            </a:r>
            <a:r>
              <a:rPr lang="fi-FI" sz="3200" dirty="0" smtClean="0"/>
              <a:t> </a:t>
            </a:r>
            <a:r>
              <a:rPr lang="fi-FI" sz="3200" dirty="0" err="1" smtClean="0"/>
              <a:t>policy</a:t>
            </a:r>
            <a:r>
              <a:rPr lang="fi-FI" sz="3200" dirty="0" smtClean="0"/>
              <a:t> </a:t>
            </a:r>
            <a:r>
              <a:rPr lang="fi-FI" sz="3200" dirty="0" err="1" smtClean="0"/>
              <a:t>goals</a:t>
            </a:r>
            <a:r>
              <a:rPr lang="fi-FI" sz="3200" dirty="0" smtClean="0"/>
              <a:t>?</a:t>
            </a:r>
          </a:p>
          <a:p>
            <a:pPr marL="457200" indent="-457200">
              <a:buFont typeface="Arial"/>
              <a:buChar char="•"/>
            </a:pPr>
            <a:r>
              <a:rPr lang="fi-FI" sz="3200" dirty="0" err="1" smtClean="0"/>
              <a:t>More</a:t>
            </a:r>
            <a:r>
              <a:rPr lang="fi-FI" sz="3200" dirty="0" smtClean="0"/>
              <a:t> </a:t>
            </a:r>
            <a:r>
              <a:rPr lang="fi-FI" sz="3200" dirty="0" err="1" smtClean="0"/>
              <a:t>cooperation</a:t>
            </a:r>
            <a:r>
              <a:rPr lang="fi-FI" sz="3200" dirty="0" smtClean="0"/>
              <a:t>?</a:t>
            </a:r>
          </a:p>
          <a:p>
            <a:pPr marL="457200" indent="-457200">
              <a:buFont typeface="Arial"/>
              <a:buChar char="•"/>
            </a:pPr>
            <a:r>
              <a:rPr lang="fi-FI" sz="3200" dirty="0" err="1" smtClean="0"/>
              <a:t>Developing</a:t>
            </a:r>
            <a:r>
              <a:rPr lang="fi-FI" sz="3200" dirty="0" smtClean="0"/>
              <a:t> </a:t>
            </a:r>
            <a:r>
              <a:rPr lang="fi-FI" sz="3200" dirty="0" err="1" smtClean="0"/>
              <a:t>services</a:t>
            </a:r>
            <a:r>
              <a:rPr lang="fi-FI" sz="3200" dirty="0" smtClean="0"/>
              <a:t> </a:t>
            </a:r>
            <a:r>
              <a:rPr lang="fi-FI" sz="3200" dirty="0" err="1" smtClean="0"/>
              <a:t>from</a:t>
            </a:r>
            <a:r>
              <a:rPr lang="fi-FI" sz="3200" dirty="0" smtClean="0"/>
              <a:t> </a:t>
            </a:r>
            <a:r>
              <a:rPr lang="fi-FI" sz="3200" dirty="0" err="1" smtClean="0"/>
              <a:t>ground</a:t>
            </a:r>
            <a:r>
              <a:rPr lang="fi-FI" sz="3200" dirty="0" smtClean="0"/>
              <a:t> </a:t>
            </a:r>
            <a:r>
              <a:rPr lang="fi-FI" sz="3200" dirty="0" err="1" smtClean="0"/>
              <a:t>up</a:t>
            </a:r>
            <a:r>
              <a:rPr lang="fi-FI" sz="3200" dirty="0" smtClean="0"/>
              <a:t>.</a:t>
            </a:r>
            <a:endParaRPr lang="fi-FI" sz="3200" dirty="0"/>
          </a:p>
        </p:txBody>
      </p:sp>
    </p:spTree>
    <p:extLst>
      <p:ext uri="{BB962C8B-B14F-4D97-AF65-F5344CB8AC3E}">
        <p14:creationId xmlns:p14="http://schemas.microsoft.com/office/powerpoint/2010/main" val="2505389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Kulmat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Kulmat.thmx</Template>
  <TotalTime>142</TotalTime>
  <Words>318</Words>
  <Application>Microsoft Macintosh PowerPoint</Application>
  <PresentationFormat>Näytössä katseltava diaesitys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9" baseType="lpstr">
      <vt:lpstr>Kulmat</vt:lpstr>
      <vt:lpstr>The changing job market and the labour unions</vt:lpstr>
      <vt:lpstr>Megatrend: Uncertain jobs, non-linear career path</vt:lpstr>
      <vt:lpstr>Academic entrepreneurs</vt:lpstr>
      <vt:lpstr>Entrepreunial services – why, how? </vt:lpstr>
      <vt:lpstr>Solution: two organisations</vt:lpstr>
      <vt:lpstr>PowerPoint-esitys</vt:lpstr>
      <vt:lpstr>SWOT ANALYSIS</vt:lpstr>
      <vt:lpstr>We must learn the changing game and be A part of the solution</vt:lpstr>
    </vt:vector>
  </TitlesOfParts>
  <Company>Yhteiskunta-alan korkeakoulutetut 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changing job market and the labour unions</dc:title>
  <dc:creator>Aki Reinimäki</dc:creator>
  <cp:lastModifiedBy>Aki Reinimäki</cp:lastModifiedBy>
  <cp:revision>16</cp:revision>
  <dcterms:created xsi:type="dcterms:W3CDTF">2016-08-31T21:14:49Z</dcterms:created>
  <dcterms:modified xsi:type="dcterms:W3CDTF">2016-09-01T07:23:27Z</dcterms:modified>
</cp:coreProperties>
</file>