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34D-4568-4FAE-8A15-D9A8063FF6A1}" type="datetimeFigureOut">
              <a:rPr lang="et-EE" smtClean="0"/>
              <a:pPr/>
              <a:t>10.10.2016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4A84-0019-4608-AFAF-ADE576AED70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34D-4568-4FAE-8A15-D9A8063FF6A1}" type="datetimeFigureOut">
              <a:rPr lang="et-EE" smtClean="0"/>
              <a:pPr/>
              <a:t>10.10.2016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4A84-0019-4608-AFAF-ADE576AED70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34D-4568-4FAE-8A15-D9A8063FF6A1}" type="datetimeFigureOut">
              <a:rPr lang="et-EE" smtClean="0"/>
              <a:pPr/>
              <a:t>10.10.2016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4A84-0019-4608-AFAF-ADE576AED70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34D-4568-4FAE-8A15-D9A8063FF6A1}" type="datetimeFigureOut">
              <a:rPr lang="et-EE" smtClean="0"/>
              <a:pPr/>
              <a:t>10.10.2016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4A84-0019-4608-AFAF-ADE576AED70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34D-4568-4FAE-8A15-D9A8063FF6A1}" type="datetimeFigureOut">
              <a:rPr lang="et-EE" smtClean="0"/>
              <a:pPr/>
              <a:t>10.10.2016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4A84-0019-4608-AFAF-ADE576AED70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34D-4568-4FAE-8A15-D9A8063FF6A1}" type="datetimeFigureOut">
              <a:rPr lang="et-EE" smtClean="0"/>
              <a:pPr/>
              <a:t>10.10.2016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4A84-0019-4608-AFAF-ADE576AED70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34D-4568-4FAE-8A15-D9A8063FF6A1}" type="datetimeFigureOut">
              <a:rPr lang="et-EE" smtClean="0"/>
              <a:pPr/>
              <a:t>10.10.2016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4A84-0019-4608-AFAF-ADE576AED70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34D-4568-4FAE-8A15-D9A8063FF6A1}" type="datetimeFigureOut">
              <a:rPr lang="et-EE" smtClean="0"/>
              <a:pPr/>
              <a:t>10.10.2016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4A84-0019-4608-AFAF-ADE576AED70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34D-4568-4FAE-8A15-D9A8063FF6A1}" type="datetimeFigureOut">
              <a:rPr lang="et-EE" smtClean="0"/>
              <a:pPr/>
              <a:t>10.10.2016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4A84-0019-4608-AFAF-ADE576AED70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34D-4568-4FAE-8A15-D9A8063FF6A1}" type="datetimeFigureOut">
              <a:rPr lang="et-EE" smtClean="0"/>
              <a:pPr/>
              <a:t>10.10.2016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4A84-0019-4608-AFAF-ADE576AED70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434D-4568-4FAE-8A15-D9A8063FF6A1}" type="datetimeFigureOut">
              <a:rPr lang="et-EE" smtClean="0"/>
              <a:pPr/>
              <a:t>10.10.2016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4A84-0019-4608-AFAF-ADE576AED70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4434D-4568-4FAE-8A15-D9A8063FF6A1}" type="datetimeFigureOut">
              <a:rPr lang="et-EE" smtClean="0"/>
              <a:pPr/>
              <a:t>10.10.2016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4A84-0019-4608-AFAF-ADE576AED709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ristaitab.e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ristaaitab.ee/ru" TargetMode="External"/><Relationship Id="rId2" Type="http://schemas.openxmlformats.org/officeDocument/2006/relationships/hyperlink" Target="http://www.juristaitab.e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allinnatv.eu/index.php/saated-sarjad/arutelu/oigusaptee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TASUTA ÕIGUSABI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20.09.2016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EESTI JURISTIDE LIIT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/>
              <a:t>Aastast 2000 alustas EJL tasuta õigusabi osutamist.</a:t>
            </a:r>
          </a:p>
          <a:p>
            <a:r>
              <a:rPr lang="et-EE" dirty="0" smtClean="0"/>
              <a:t>Koostöö algas Tallinna linna ja Õigusinstituudi </a:t>
            </a:r>
            <a:r>
              <a:rPr lang="et-EE" dirty="0" smtClean="0"/>
              <a:t>(sel ajal ainuke õigusharidust andev ülikool Tallinnas ) vahel</a:t>
            </a:r>
            <a:r>
              <a:rPr lang="et-EE" dirty="0" smtClean="0"/>
              <a:t>.</a:t>
            </a:r>
          </a:p>
          <a:p>
            <a:r>
              <a:rPr lang="et-EE" dirty="0" smtClean="0"/>
              <a:t>EJL korraldas avalikkuse </a:t>
            </a:r>
            <a:r>
              <a:rPr lang="et-EE" dirty="0" smtClean="0"/>
              <a:t>teavitamise ja tasuta õigusabi vajaduse väljaselgitamise.</a:t>
            </a:r>
          </a:p>
          <a:p>
            <a:r>
              <a:rPr lang="et-EE" dirty="0" smtClean="0"/>
              <a:t>EJL  kaasas oma tegevusse ülikoolid ja korraldas </a:t>
            </a:r>
            <a:r>
              <a:rPr lang="et-EE" dirty="0" smtClean="0"/>
              <a:t>üliõpilaste poolt tasuta õigusabi osutamist</a:t>
            </a:r>
            <a:r>
              <a:rPr lang="et-EE" dirty="0" smtClean="0"/>
              <a:t>. Igale üliõpilasele oli määratud/ kinnitatud mentor, kes kontrollis ja juhendas üliõpilaste tööd. </a:t>
            </a:r>
            <a:endParaRPr lang="et-EE" dirty="0" smtClean="0"/>
          </a:p>
          <a:p>
            <a:r>
              <a:rPr lang="et-EE" dirty="0" smtClean="0"/>
              <a:t>Kohalik omavalitsus </a:t>
            </a:r>
            <a:r>
              <a:rPr lang="et-EE" dirty="0" smtClean="0"/>
              <a:t>tagas nõustamise ruumid ja reklaami. </a:t>
            </a:r>
          </a:p>
          <a:p>
            <a:r>
              <a:rPr lang="et-EE" dirty="0" smtClean="0"/>
              <a:t>Õigusinstituut muutis õppekava ja tagas ainepunktide andmise.</a:t>
            </a:r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Õigusabi areng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2002.a. alustas Sotsiaalministeerium tasuta õigusabi osutamist. EJL alustas üle-Eestilist õigusabi andmist</a:t>
            </a:r>
            <a:r>
              <a:rPr lang="et-EE" dirty="0" smtClean="0"/>
              <a:t>. Kaasati kõik olulised, asjast huvitatud  kohalikud omavalitsused, riigiasutused ja vabaühendused. </a:t>
            </a:r>
          </a:p>
          <a:p>
            <a:r>
              <a:rPr lang="et-EE" dirty="0" smtClean="0"/>
              <a:t>Nõustamiseks moodustati juristidest, kohalike omavalitsuse ametnikest, üliõpilastest meeskond, kes hakkas kureerima tasuta õigusabi andmist.</a:t>
            </a:r>
          </a:p>
          <a:p>
            <a:r>
              <a:rPr lang="et-EE" dirty="0" smtClean="0"/>
              <a:t>2010.a. on EJL üles ehitanud ja hallanud eesti- ja venekeelset e-õigusabiportaali </a:t>
            </a:r>
            <a:r>
              <a:rPr lang="et-EE" dirty="0" err="1" smtClean="0">
                <a:hlinkClick r:id="rId2"/>
              </a:rPr>
              <a:t>www.juristaitab.ee</a:t>
            </a:r>
            <a:r>
              <a:rPr lang="et-EE" dirty="0" smtClean="0"/>
              <a:t> ja </a:t>
            </a:r>
            <a:r>
              <a:rPr lang="et-EE" dirty="0" err="1" smtClean="0"/>
              <a:t>www.juristaaitab.ee/ru</a:t>
            </a:r>
            <a:endParaRPr lang="et-EE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Õigusapteek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2010.a. korraldas EJL esmakordselt Vene Kultuurikeskuses suuremahulise tasuta õigusnõustamise. Osales 21 EJL liiget/ õigusnõustajat ja teenindati 4 tunni jooksul 331 klienti. Sellest sai alguse Õigusapteegi projekt.</a:t>
            </a:r>
          </a:p>
          <a:p>
            <a:r>
              <a:rPr lang="et-EE" dirty="0" smtClean="0"/>
              <a:t>2011 ja 2012.a. Avatud Eesti Fondi rahastusel üle-Eestilised Õigusapteegid, kokku 11 korral. Nõustati kokku 3106 klienti / abivajajat. </a:t>
            </a:r>
          </a:p>
          <a:p>
            <a:r>
              <a:rPr lang="et-EE" dirty="0" smtClean="0"/>
              <a:t>2013 samalaadseid Õigusapteeke rahastas JUM kokku 7 korral ja Tallinna linn 3 korral. Kokku nõustati 3323 klienti. </a:t>
            </a:r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E-õigusabi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dirty="0" smtClean="0"/>
              <a:t>2011.a. ehitati  JUM-i eestvõtmisel üles eestikeelne õigusabiportaal </a:t>
            </a:r>
            <a:r>
              <a:rPr lang="et-EE" dirty="0" err="1" smtClean="0">
                <a:hlinkClick r:id="rId2"/>
              </a:rPr>
              <a:t>www.juristaitab.ee</a:t>
            </a:r>
            <a:r>
              <a:rPr lang="et-EE" dirty="0" smtClean="0"/>
              <a:t> . Käivitus 2012.a. Esimesel aastal küsimusi postitati kokku 1202 korral. Suurem reklaam ja teavitus tõi kaasa suurima tuntuse.  2015.a. eesitkeelsetele küsimustele vastati 889 korral.  </a:t>
            </a:r>
          </a:p>
          <a:p>
            <a:endParaRPr lang="et-EE" dirty="0" smtClean="0"/>
          </a:p>
          <a:p>
            <a:r>
              <a:rPr lang="et-EE" dirty="0" smtClean="0"/>
              <a:t>2015.a. käivitus venekeelne portaal </a:t>
            </a:r>
            <a:r>
              <a:rPr lang="et-EE" dirty="0" err="1" smtClean="0">
                <a:hlinkClick r:id="rId3"/>
              </a:rPr>
              <a:t>www.juristaaitab.ee/ru</a:t>
            </a:r>
            <a:r>
              <a:rPr lang="et-EE" dirty="0" smtClean="0"/>
              <a:t> , kus avaldatud 51 enimkasutatavat seadust, avaldatud kommentaarid analoogselt eestikeelsete tekstidega ja Foorum, kuhu kliendid saavad oma küsimusi postitada ja eksperdid vastata. </a:t>
            </a:r>
          </a:p>
          <a:p>
            <a:r>
              <a:rPr lang="et-EE" dirty="0" smtClean="0"/>
              <a:t>Kokku vastati venekeelses portaalis 607 kliendile.</a:t>
            </a:r>
          </a:p>
          <a:p>
            <a:endParaRPr lang="et-EE" dirty="0" smtClean="0"/>
          </a:p>
          <a:p>
            <a:r>
              <a:rPr lang="et-EE" dirty="0" smtClean="0"/>
              <a:t>2016.a. esimese 3 –kuuga eestikeelseid küsimusi – vastuseid 216 ja venekeelseid 193. </a:t>
            </a:r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Avatud Õigusapteek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http://tallinnatv.eu/index.php/saated-sarjad/arutelu/oigusapteek</a:t>
            </a:r>
            <a:r>
              <a:rPr lang="et-EE" dirty="0" smtClean="0"/>
              <a:t> </a:t>
            </a:r>
          </a:p>
          <a:p>
            <a:r>
              <a:rPr lang="et-EE" dirty="0" smtClean="0"/>
              <a:t>Vajalikkus </a:t>
            </a:r>
          </a:p>
          <a:p>
            <a:r>
              <a:rPr lang="et-EE" dirty="0" smtClean="0"/>
              <a:t>Kättesaadavus</a:t>
            </a:r>
          </a:p>
          <a:p>
            <a:r>
              <a:rPr lang="et-EE" dirty="0" smtClean="0"/>
              <a:t>Sünergia</a:t>
            </a:r>
          </a:p>
          <a:p>
            <a:r>
              <a:rPr lang="et-EE" dirty="0" smtClean="0"/>
              <a:t>Tulemuslikkus</a:t>
            </a:r>
          </a:p>
          <a:p>
            <a:r>
              <a:rPr lang="et-EE" dirty="0" smtClean="0"/>
              <a:t>Jätkusuutlikkus </a:t>
            </a:r>
          </a:p>
          <a:p>
            <a:endParaRPr lang="et-EE" dirty="0" smtClean="0"/>
          </a:p>
          <a:p>
            <a:endParaRPr lang="et-EE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Olukorrast tasuta õigusrindel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2016.a.- 2017 mai  jätkub eestikeelse ja venekeelse e-õigusabi osutamine.</a:t>
            </a:r>
          </a:p>
          <a:p>
            <a:r>
              <a:rPr lang="et-EE" dirty="0" smtClean="0"/>
              <a:t>2016.a. annab suulist õigusabi SA Õigusteenuste Büroo. </a:t>
            </a:r>
          </a:p>
          <a:p>
            <a:r>
              <a:rPr lang="et-EE" dirty="0" smtClean="0"/>
              <a:t>2016.a. korraldab EJL Tallinna linnaga sõlmitud lepingu alusel 4 Õigusapteegi nõustamist.</a:t>
            </a:r>
          </a:p>
          <a:p>
            <a:r>
              <a:rPr lang="et-EE" dirty="0" smtClean="0"/>
              <a:t>2016.a. jätkub  Tallinna TV-s Õigusapteegi saatesari. Saade 1 x kuus.  </a:t>
            </a:r>
          </a:p>
          <a:p>
            <a:r>
              <a:rPr lang="et-EE" dirty="0" smtClean="0"/>
              <a:t>2017.a. JUM planeerib ümber korraldada suulise õigusabi osutamine aj seda hakkavad teostama advokaadid läbi advokatuuri. 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edasi? Ettepanekud.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Õigusalane saatesari ERR-is 1x kuus. Laiem vaatajaskond. </a:t>
            </a:r>
            <a:r>
              <a:rPr lang="et-EE" smtClean="0"/>
              <a:t>Seda ka ERR+. </a:t>
            </a:r>
            <a:endParaRPr lang="et-EE" dirty="0" smtClean="0"/>
          </a:p>
          <a:p>
            <a:r>
              <a:rPr lang="et-EE" dirty="0" smtClean="0"/>
              <a:t>Avatud õigusapteekide osatähtsuse suurendamine ja laiendamine üle-eestiliseks.</a:t>
            </a:r>
          </a:p>
          <a:p>
            <a:r>
              <a:rPr lang="et-EE" dirty="0" smtClean="0"/>
              <a:t>E-õigusabi jätkamine ja laiendamine. Siin probleemiks vähesed reklaamiks lubatud rahalised vahendid. </a:t>
            </a:r>
          </a:p>
          <a:p>
            <a:r>
              <a:rPr lang="et-EE" dirty="0" smtClean="0"/>
              <a:t> </a:t>
            </a:r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428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TASUTA ÕIGUSABI </vt:lpstr>
      <vt:lpstr>EESTI JURISTIDE LIIT</vt:lpstr>
      <vt:lpstr>Õigusabi areng</vt:lpstr>
      <vt:lpstr>Õigusapteek</vt:lpstr>
      <vt:lpstr>E-õigusabi</vt:lpstr>
      <vt:lpstr>Avatud Õigusapteek</vt:lpstr>
      <vt:lpstr>Olukorrast tasuta õigusrindel</vt:lpstr>
      <vt:lpstr>Kuidas edasi? Ettepanekud.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TASUTA ÕIGUSABI </dc:title>
  <dc:creator>Krista</dc:creator>
  <cp:lastModifiedBy>Krista</cp:lastModifiedBy>
  <cp:revision>32</cp:revision>
  <dcterms:created xsi:type="dcterms:W3CDTF">2016-03-17T12:30:58Z</dcterms:created>
  <dcterms:modified xsi:type="dcterms:W3CDTF">2016-10-10T09:38:43Z</dcterms:modified>
</cp:coreProperties>
</file>