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3279A-2311-E84B-B506-F7BC2F4884E7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8C71C-2C73-EE42-85BD-5359B5E5BE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36729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3279A-2311-E84B-B506-F7BC2F4884E7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8C71C-2C73-EE42-85BD-5359B5E5BE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61803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3279A-2311-E84B-B506-F7BC2F4884E7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8C71C-2C73-EE42-85BD-5359B5E5BE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19643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3279A-2311-E84B-B506-F7BC2F4884E7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8C71C-2C73-EE42-85BD-5359B5E5BE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35325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3279A-2311-E84B-B506-F7BC2F4884E7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8C71C-2C73-EE42-85BD-5359B5E5BE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67197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3279A-2311-E84B-B506-F7BC2F4884E7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8C71C-2C73-EE42-85BD-5359B5E5BE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36682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3279A-2311-E84B-B506-F7BC2F4884E7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8C71C-2C73-EE42-85BD-5359B5E5BE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58487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3279A-2311-E84B-B506-F7BC2F4884E7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8C71C-2C73-EE42-85BD-5359B5E5BE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93825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3279A-2311-E84B-B506-F7BC2F4884E7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8C71C-2C73-EE42-85BD-5359B5E5BE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85215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3279A-2311-E84B-B506-F7BC2F4884E7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8C71C-2C73-EE42-85BD-5359B5E5BE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89253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3279A-2311-E84B-B506-F7BC2F4884E7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8C71C-2C73-EE42-85BD-5359B5E5BE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2067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3279A-2311-E84B-B506-F7BC2F4884E7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8C71C-2C73-EE42-85BD-5359B5E5BE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40167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uristaitab.ee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uristaaitab.ee/ru" TargetMode="External"/><Relationship Id="rId2" Type="http://schemas.openxmlformats.org/officeDocument/2006/relationships/hyperlink" Target="http://www.juristaitab.ee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tallinnatv.eu/index.php/saated-sarjad/arutelu/oigusapteek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БЕСПЛАТНАЯ ПРАВОВАЯ ПОМОЩЬ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smtClean="0"/>
              <a:t>19.09.2016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43108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СОЮЗ ЮРИСТОВ ЭСТОНИИ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dirty="0"/>
              <a:t>С 2000 года СЮЭ начал оказание бесплатной правовой помощи</a:t>
            </a:r>
            <a:endParaRPr lang="en-US" dirty="0"/>
          </a:p>
          <a:p>
            <a:pPr lvl="0"/>
            <a:r>
              <a:rPr lang="ru-RU" dirty="0"/>
              <a:t>Совместная работа началась вести между городом Таллинном и Институтом права (в то время единственным высшим учебным заведением в Таллинне по преподаванию правовых </a:t>
            </a:r>
            <a:r>
              <a:rPr lang="ru-RU" dirty="0" smtClean="0"/>
              <a:t>дисциплин)</a:t>
            </a:r>
            <a:endParaRPr lang="en-US" dirty="0"/>
          </a:p>
          <a:p>
            <a:pPr lvl="0"/>
            <a:r>
              <a:rPr lang="ru-RU" dirty="0"/>
              <a:t>СЮЭ организовал ознакомление общественности и выяснение потребностей нуждающихся в бесплатной правовой помощи</a:t>
            </a:r>
            <a:endParaRPr lang="en-US" dirty="0"/>
          </a:p>
          <a:p>
            <a:pPr lvl="0"/>
            <a:r>
              <a:rPr lang="ru-RU" dirty="0"/>
              <a:t>СЮЭ приобщил к своей деятельности университеты и организовал оказание бесплатной правовой помощи студентами. За каждым студентом закреплен ментор, который контролировал и руководил работой студента.</a:t>
            </a:r>
            <a:endParaRPr lang="en-US" dirty="0"/>
          </a:p>
          <a:p>
            <a:pPr lvl="0"/>
            <a:r>
              <a:rPr lang="ru-RU" dirty="0"/>
              <a:t>Местное самоуправление обеспечило </a:t>
            </a:r>
            <a:r>
              <a:rPr lang="ru-RU" dirty="0" smtClean="0"/>
              <a:t>помещениями для </a:t>
            </a:r>
            <a:r>
              <a:rPr lang="ru-RU" dirty="0"/>
              <a:t>приема посетителей и рекламу.</a:t>
            </a:r>
            <a:endParaRPr lang="en-US" dirty="0"/>
          </a:p>
          <a:p>
            <a:pPr lvl="0"/>
            <a:r>
              <a:rPr lang="ru-RU" dirty="0"/>
              <a:t>Институт права внес изменения в учебную программу и </a:t>
            </a:r>
            <a:r>
              <a:rPr lang="ru-RU" dirty="0" smtClean="0"/>
              <a:t>обеспечил как прохождение </a:t>
            </a:r>
            <a:r>
              <a:rPr lang="ru-RU" dirty="0"/>
              <a:t>учебного предмета.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03702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РАЗВИТИЕ ПРАВОВОЙ ПОМОЩИ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t-EE" dirty="0"/>
              <a:t>С 2002 года министерство социальных дел </a:t>
            </a:r>
            <a:r>
              <a:rPr lang="ru-RU" dirty="0" err="1" smtClean="0"/>
              <a:t>нача</a:t>
            </a:r>
            <a:r>
              <a:rPr lang="et-EE" dirty="0" smtClean="0"/>
              <a:t>ло </a:t>
            </a:r>
            <a:r>
              <a:rPr lang="et-EE" dirty="0"/>
              <a:t>оказание бесплатной правовой помощи. СЮЭ </a:t>
            </a:r>
            <a:r>
              <a:rPr lang="ru-RU" dirty="0" smtClean="0"/>
              <a:t>организовал</a:t>
            </a:r>
            <a:r>
              <a:rPr lang="et-EE" dirty="0" smtClean="0"/>
              <a:t> </a:t>
            </a:r>
            <a:r>
              <a:rPr lang="et-EE" dirty="0"/>
              <a:t>проведение бесплатной правовой помощи по всей Эстонии. Были приобщены все крупные и заинтересованные местные самоуправления, государственные учреждения и свободные объединения.</a:t>
            </a:r>
            <a:endParaRPr lang="en-US" dirty="0"/>
          </a:p>
          <a:p>
            <a:pPr lvl="0"/>
            <a:r>
              <a:rPr lang="et-EE" dirty="0"/>
              <a:t>Была образована команда из юристов, чиновников местного самоуправления и студентов, которая начала курировать оказание  бесплатной правовой помощи.</a:t>
            </a:r>
            <a:endParaRPr lang="en-US" dirty="0"/>
          </a:p>
          <a:p>
            <a:pPr lvl="0"/>
            <a:r>
              <a:rPr lang="et-EE" dirty="0"/>
              <a:t>С 2010 года СЮЭ был создан портал правовой помощи на эстонском и русском </a:t>
            </a:r>
            <a:r>
              <a:rPr lang="et-EE" dirty="0" smtClean="0"/>
              <a:t>язык</a:t>
            </a:r>
            <a:r>
              <a:rPr lang="ru-RU" dirty="0" smtClean="0"/>
              <a:t>ах</a:t>
            </a:r>
            <a:r>
              <a:rPr lang="et-EE" dirty="0" smtClean="0"/>
              <a:t> </a:t>
            </a:r>
            <a:r>
              <a:rPr lang="et-EE" u="sng" dirty="0">
                <a:hlinkClick r:id="rId2"/>
              </a:rPr>
              <a:t>www.juristaitab.ee</a:t>
            </a:r>
            <a:r>
              <a:rPr lang="et-EE" dirty="0"/>
              <a:t> и www.juristaaitab.ee/ru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01518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ПРАВОВАЯ АПТЕКА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/>
              <a:t>С 2010 года СЮЭ впервые организовал в Русском Культурном Центре </a:t>
            </a:r>
            <a:r>
              <a:rPr lang="ru-RU" dirty="0" smtClean="0"/>
              <a:t>масштабное оказание бесплатной правовой </a:t>
            </a:r>
            <a:r>
              <a:rPr lang="ru-RU" dirty="0"/>
              <a:t>помощи. Участвовало 21 член СЮЭ/консультантов и в течение 4 часов было обслужено 331 клиент. Так </a:t>
            </a:r>
            <a:r>
              <a:rPr lang="ru-RU" dirty="0" smtClean="0"/>
              <a:t>начался </a:t>
            </a:r>
            <a:r>
              <a:rPr lang="ru-RU" dirty="0"/>
              <a:t>проект Правовой </a:t>
            </a:r>
            <a:r>
              <a:rPr lang="ru-RU" dirty="0" smtClean="0"/>
              <a:t>аптека.</a:t>
            </a:r>
            <a:endParaRPr lang="en-US" dirty="0"/>
          </a:p>
          <a:p>
            <a:pPr lvl="0"/>
            <a:r>
              <a:rPr lang="ru-RU" dirty="0"/>
              <a:t>При финансировании </a:t>
            </a:r>
            <a:r>
              <a:rPr lang="ru-RU" dirty="0" smtClean="0"/>
              <a:t>Открытым Фондом </a:t>
            </a:r>
            <a:r>
              <a:rPr lang="ru-RU" dirty="0"/>
              <a:t>Эстонии в 2011 и 2012 году Правовая аптека проводилась 11 раз. Было проконсультировано 3106 клиентов/нуждающихся в правовой помощи.</a:t>
            </a:r>
            <a:endParaRPr lang="en-US" dirty="0"/>
          </a:p>
          <a:p>
            <a:r>
              <a:rPr lang="ru-RU" dirty="0"/>
              <a:t>В 2013 году проект Правовая аптека была профинансирована министерством юстиции 7 раз и городом Таллинном 3 раза. Консультацию получили 3323 </a:t>
            </a:r>
            <a:r>
              <a:rPr lang="ru-RU" dirty="0" smtClean="0"/>
              <a:t>обратившихся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70038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Э - ПРАВОВАЯ ПОМОЩЬ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t-EE" dirty="0"/>
              <a:t>В 2011 году </a:t>
            </a:r>
            <a:r>
              <a:rPr lang="ru-RU" dirty="0"/>
              <a:t>по инициативе </a:t>
            </a:r>
            <a:r>
              <a:rPr lang="et-EE" dirty="0"/>
              <a:t>министерства юстиции был создан портал правовой помощи </a:t>
            </a:r>
            <a:r>
              <a:rPr lang="et-EE" u="sng" dirty="0">
                <a:hlinkClick r:id="rId2"/>
              </a:rPr>
              <a:t>www.juristaitab.ee</a:t>
            </a:r>
            <a:r>
              <a:rPr lang="et-EE" dirty="0"/>
              <a:t>. Портал запустили в 2012 году. За первый год существования портала было задано 1202 вопроса. Большая реклама и оповещение принесли большее признание. В 2015 году было отвечено </a:t>
            </a:r>
            <a:r>
              <a:rPr lang="et-EE" dirty="0" smtClean="0"/>
              <a:t>на</a:t>
            </a:r>
            <a:r>
              <a:rPr lang="ru-RU" dirty="0" smtClean="0"/>
              <a:t> вопросы на</a:t>
            </a:r>
            <a:r>
              <a:rPr lang="et-EE" dirty="0" smtClean="0"/>
              <a:t> </a:t>
            </a:r>
            <a:r>
              <a:rPr lang="et-EE" dirty="0"/>
              <a:t>эстонском </a:t>
            </a:r>
            <a:r>
              <a:rPr lang="et-EE" dirty="0" smtClean="0"/>
              <a:t>языке</a:t>
            </a:r>
            <a:r>
              <a:rPr lang="ru-RU" dirty="0" smtClean="0"/>
              <a:t> </a:t>
            </a:r>
            <a:r>
              <a:rPr lang="et-EE" dirty="0" smtClean="0"/>
              <a:t>889 ра</a:t>
            </a:r>
            <a:r>
              <a:rPr lang="ru-RU" dirty="0" smtClean="0"/>
              <a:t>з</a:t>
            </a:r>
            <a:r>
              <a:rPr lang="et-EE" dirty="0" smtClean="0"/>
              <a:t>.</a:t>
            </a:r>
            <a:endParaRPr lang="en-US" dirty="0"/>
          </a:p>
          <a:p>
            <a:pPr lvl="0"/>
            <a:r>
              <a:rPr lang="ru-RU" dirty="0"/>
              <a:t>В 2015 году </a:t>
            </a:r>
            <a:r>
              <a:rPr lang="ru-RU" dirty="0" smtClean="0"/>
              <a:t>была запущена русскоязычная </a:t>
            </a:r>
            <a:r>
              <a:rPr lang="ru-RU" dirty="0"/>
              <a:t>версия портала </a:t>
            </a:r>
            <a:r>
              <a:rPr lang="et-EE" u="sng" dirty="0">
                <a:hlinkClick r:id="rId3"/>
              </a:rPr>
              <a:t>www.juristaaitab.ee/ru</a:t>
            </a:r>
            <a:r>
              <a:rPr lang="et-EE" dirty="0"/>
              <a:t>, где были опубликованы 51 наиболее используемых законодательных актов, опубликованы комментарии аналогичные эстонским текстам и Форум, куда клиенты могут поместить свой вопрос и получить на него ответ эксперта.</a:t>
            </a:r>
            <a:endParaRPr lang="en-US" dirty="0"/>
          </a:p>
          <a:p>
            <a:pPr lvl="0"/>
            <a:r>
              <a:rPr lang="et-EE" dirty="0"/>
              <a:t>Ответы на русском языке получили 607 клиентов.</a:t>
            </a:r>
            <a:endParaRPr lang="en-US" dirty="0"/>
          </a:p>
          <a:p>
            <a:pPr lvl="0"/>
            <a:r>
              <a:rPr lang="et-EE" dirty="0"/>
              <a:t>За первые три месяца 2016 года было задано </a:t>
            </a:r>
            <a:r>
              <a:rPr lang="ru-RU" dirty="0" smtClean="0"/>
              <a:t>216 </a:t>
            </a:r>
            <a:r>
              <a:rPr lang="et-EE" dirty="0" smtClean="0"/>
              <a:t>вопросов </a:t>
            </a:r>
            <a:r>
              <a:rPr lang="et-EE" dirty="0"/>
              <a:t>на эстонском языке и 193 на русском.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62269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ОТКРЫТАЯ ПРАВОВАЯ АПТЕКА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u="sng" dirty="0">
                <a:hlinkClick r:id="rId2"/>
              </a:rPr>
              <a:t>http://tallinnatv.eu/index.php/saated-sarjad/arutelu/oigusapteek</a:t>
            </a:r>
            <a:r>
              <a:rPr lang="ru-RU" dirty="0"/>
              <a:t> </a:t>
            </a:r>
            <a:endParaRPr lang="en-US" dirty="0"/>
          </a:p>
          <a:p>
            <a:pPr lvl="0"/>
            <a:r>
              <a:rPr lang="ru-RU" dirty="0"/>
              <a:t>Необходимость</a:t>
            </a:r>
            <a:endParaRPr lang="en-US" dirty="0"/>
          </a:p>
          <a:p>
            <a:pPr lvl="0"/>
            <a:r>
              <a:rPr lang="ru-RU" dirty="0"/>
              <a:t>Доступность</a:t>
            </a:r>
            <a:endParaRPr lang="en-US" dirty="0"/>
          </a:p>
          <a:p>
            <a:pPr lvl="0"/>
            <a:r>
              <a:rPr lang="ru-RU" dirty="0"/>
              <a:t>Синергия</a:t>
            </a:r>
            <a:endParaRPr lang="en-US" dirty="0"/>
          </a:p>
          <a:p>
            <a:pPr lvl="0"/>
            <a:r>
              <a:rPr lang="ru-RU" dirty="0"/>
              <a:t>Результативность</a:t>
            </a:r>
            <a:endParaRPr lang="en-US" dirty="0"/>
          </a:p>
          <a:p>
            <a:pPr lvl="0"/>
            <a:r>
              <a:rPr lang="ru-RU" dirty="0"/>
              <a:t>Продолжительность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24397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 ПОЛОЖЕНИИ </a:t>
            </a:r>
            <a:r>
              <a:rPr lang="ru-RU" dirty="0" smtClean="0"/>
              <a:t>НА </a:t>
            </a:r>
            <a:r>
              <a:rPr lang="ru-RU" dirty="0"/>
              <a:t>ПЕРЕДОВОЙ</a:t>
            </a:r>
            <a:r>
              <a:rPr lang="en-US" dirty="0"/>
              <a:t/>
            </a:r>
            <a:br>
              <a:rPr lang="en-US" dirty="0"/>
            </a:br>
            <a:r>
              <a:rPr lang="ru-RU" dirty="0" smtClean="0"/>
              <a:t> ПРАВА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/>
              <a:t>2016 -2017 мая продолжит работу э-правовая помощь на эстонском и русском языках</a:t>
            </a:r>
            <a:endParaRPr lang="en-US" dirty="0"/>
          </a:p>
          <a:p>
            <a:pPr lvl="0"/>
            <a:r>
              <a:rPr lang="ru-RU" dirty="0"/>
              <a:t>2016 году предлагает устные консультации правовой помощи </a:t>
            </a:r>
            <a:r>
              <a:rPr lang="et-EE" dirty="0"/>
              <a:t>SA Õigusteenuste Büroo.</a:t>
            </a:r>
            <a:endParaRPr lang="en-US" dirty="0"/>
          </a:p>
          <a:p>
            <a:pPr lvl="0"/>
            <a:r>
              <a:rPr lang="et-EE" dirty="0"/>
              <a:t>2016 СЮЭ организует 4 консультации Правовой аптеки на основании договора с городом Таллинном</a:t>
            </a:r>
            <a:endParaRPr lang="en-US" dirty="0"/>
          </a:p>
          <a:p>
            <a:pPr lvl="0"/>
            <a:r>
              <a:rPr lang="et-EE" dirty="0"/>
              <a:t>2016 продолжает Таллиннское телевидение цикл предач Правовой аптеки. Одна передача в месяц. </a:t>
            </a:r>
            <a:endParaRPr lang="en-US" dirty="0"/>
          </a:p>
          <a:p>
            <a:r>
              <a:rPr lang="et-EE" dirty="0"/>
              <a:t>В 2017 году министерство юстиции планирует реорганизацию оказания устной правовой помощи, которую начнут оказывать адвокаты посредством адвокатуры.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75983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mtClean="0"/>
              <a:t>КАК </a:t>
            </a:r>
            <a:r>
              <a:rPr lang="ru-RU" dirty="0" smtClean="0"/>
              <a:t>ДАЛЬШЕ? </a:t>
            </a:r>
            <a:r>
              <a:rPr lang="ru-RU" dirty="0"/>
              <a:t>ПРЕДЛОЖЕНИЯ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/>
              <a:t>Один раз в месяц программа на телеканале </a:t>
            </a:r>
            <a:r>
              <a:rPr lang="et-EE" dirty="0" smtClean="0"/>
              <a:t>ERR</a:t>
            </a:r>
            <a:r>
              <a:rPr lang="ru-RU" dirty="0" smtClean="0"/>
              <a:t>,</a:t>
            </a:r>
            <a:r>
              <a:rPr lang="et-EE" dirty="0" smtClean="0"/>
              <a:t> </a:t>
            </a:r>
            <a:r>
              <a:rPr lang="ru-RU" dirty="0"/>
              <a:t>посвященная вопросам права. Расширение круга зрителей. Так же на канале </a:t>
            </a:r>
            <a:r>
              <a:rPr lang="et-EE" dirty="0"/>
              <a:t>ERR</a:t>
            </a:r>
            <a:r>
              <a:rPr lang="et-EE" dirty="0" smtClean="0"/>
              <a:t>+</a:t>
            </a:r>
            <a:r>
              <a:rPr lang="ru-RU" dirty="0" smtClean="0"/>
              <a:t>.</a:t>
            </a:r>
            <a:endParaRPr lang="en-US" dirty="0"/>
          </a:p>
          <a:p>
            <a:pPr lvl="0"/>
            <a:r>
              <a:rPr lang="ru-RU" dirty="0"/>
              <a:t>Увеличение значимости и распространение открытых правовых аптек по всей Эстонии.</a:t>
            </a:r>
            <a:endParaRPr lang="en-US" dirty="0"/>
          </a:p>
          <a:p>
            <a:r>
              <a:rPr lang="ru-RU" dirty="0"/>
              <a:t>Продолжение и расширение работы портала Э-правовой помощи. Здесь является проблемой ограниченные финансовые ресурсы на рекламу.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33021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531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БЕСПЛАТНАЯ ПРАВОВАЯ ПОМОЩЬ </vt:lpstr>
      <vt:lpstr>СОЮЗ ЮРИСТОВ ЭСТОНИИ </vt:lpstr>
      <vt:lpstr>РАЗВИТИЕ ПРАВОВОЙ ПОМОЩИ </vt:lpstr>
      <vt:lpstr>ПРАВОВАЯ АПТЕКА </vt:lpstr>
      <vt:lpstr>Э - ПРАВОВАЯ ПОМОЩЬ </vt:lpstr>
      <vt:lpstr>ОТКРЫТАЯ ПРАВОВАЯ АПТЕКА </vt:lpstr>
      <vt:lpstr>О ПОЛОЖЕНИИ НА ПЕРЕДОВОЙ  ПРАВА</vt:lpstr>
      <vt:lpstr>КАК ДАЛЬШЕ? ПРЕДЛОЖЕНИЯ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БЕСПЛАТНАЯ ПРАВОВАЯ ПОМОЩЬ </dc:title>
  <dc:creator>olga  vaarmann </dc:creator>
  <cp:lastModifiedBy>Krista</cp:lastModifiedBy>
  <cp:revision>4</cp:revision>
  <dcterms:created xsi:type="dcterms:W3CDTF">2016-10-12T19:21:46Z</dcterms:created>
  <dcterms:modified xsi:type="dcterms:W3CDTF">2016-10-18T06:31:20Z</dcterms:modified>
</cp:coreProperties>
</file>