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64" r:id="rId4"/>
    <p:sldId id="262" r:id="rId5"/>
    <p:sldId id="265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3" autoAdjust="0"/>
    <p:restoredTop sz="75659" autoAdjust="0"/>
  </p:normalViewPr>
  <p:slideViewPr>
    <p:cSldViewPr snapToGrid="0" showGuides="1">
      <p:cViewPr varScale="1">
        <p:scale>
          <a:sx n="54" d="100"/>
          <a:sy n="54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07438-9F2B-413A-AFF4-F1699B68E873}" type="datetimeFigureOut">
              <a:rPr lang="nb-NO" smtClean="0"/>
              <a:t>23.09.2016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90DDF-39BE-4F62-B013-5558BDF8C7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710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55A3-D280-4BD6-BD8A-409E0766C26A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8C1C-3F98-4FED-8259-5F10BB9371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7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494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84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22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01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302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636"/>
            <a:ext cx="7160623" cy="2000548"/>
          </a:xfrm>
        </p:spPr>
        <p:txBody>
          <a:bodyPr wrap="square" anchor="t">
            <a:noAutofit/>
          </a:bodyPr>
          <a:lstStyle>
            <a:lvl1pPr algn="l">
              <a:lnSpc>
                <a:spcPts val="52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79648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Rettvinklet trekant 9"/>
          <p:cNvSpPr/>
          <p:nvPr userDrawn="1"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573397"/>
            <a:ext cx="3798474" cy="2885392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481946"/>
            <a:ext cx="3441065" cy="1715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720933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5" y="4618401"/>
            <a:ext cx="7316788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/>
              <a:t>Footerheading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4766039"/>
            <a:ext cx="7316788" cy="461665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89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2019137"/>
            <a:ext cx="3798474" cy="2885392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666083" y="2019137"/>
            <a:ext cx="3798474" cy="2885392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976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4672"/>
            <a:ext cx="6586809" cy="1692771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9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5222"/>
            <a:ext cx="6586809" cy="1692771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78809"/>
            <a:ext cx="6586809" cy="846386"/>
          </a:xfrm>
        </p:spPr>
        <p:txBody>
          <a:bodyPr anchor="t">
            <a:noAutofit/>
          </a:bodyPr>
          <a:lstStyle>
            <a:lvl1pPr>
              <a:lnSpc>
                <a:spcPts val="33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2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78809"/>
            <a:ext cx="6586809" cy="846386"/>
          </a:xfrm>
        </p:spPr>
        <p:txBody>
          <a:bodyPr anchor="t">
            <a:noAutofit/>
          </a:bodyPr>
          <a:lstStyle>
            <a:lvl1pPr>
              <a:lnSpc>
                <a:spcPts val="33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37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60700"/>
            <a:ext cx="719328" cy="719328"/>
          </a:xfrm>
          <a:prstGeom prst="rect">
            <a:avLst/>
          </a:prstGeom>
        </p:spPr>
      </p:pic>
      <p:sp>
        <p:nvSpPr>
          <p:cNvPr id="7" name="Rettvinklet trekant 6"/>
          <p:cNvSpPr/>
          <p:nvPr userDrawn="1"/>
        </p:nvSpPr>
        <p:spPr>
          <a:xfrm rot="16200000">
            <a:off x="2662390" y="376388"/>
            <a:ext cx="4899355" cy="806386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189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ttvinklet trekant 4"/>
          <p:cNvSpPr/>
          <p:nvPr userDrawn="1"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8596" y="2992025"/>
            <a:ext cx="6586809" cy="76944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76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87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52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636"/>
            <a:ext cx="7160623" cy="2000548"/>
          </a:xfrm>
        </p:spPr>
        <p:txBody>
          <a:bodyPr wrap="square" anchor="t">
            <a:noAutofit/>
          </a:bodyPr>
          <a:lstStyle>
            <a:lvl1pPr algn="l">
              <a:lnSpc>
                <a:spcPts val="52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79648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Rettvinklet trekant 9"/>
          <p:cNvSpPr/>
          <p:nvPr userDrawn="1"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7154863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621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93" y="2281645"/>
            <a:ext cx="7155145" cy="23663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7154863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5" y="4827413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/>
              <a:t>Footerheading</a:t>
            </a:r>
            <a:endParaRPr lang="nb-NO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4975051"/>
            <a:ext cx="7154863" cy="1201911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46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330416" cy="38953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330416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81929" y="2281645"/>
            <a:ext cx="3330698" cy="38953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881929" y="1511922"/>
            <a:ext cx="3330567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9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441065" cy="38953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9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4669785" y="1573397"/>
            <a:ext cx="3798474" cy="3776872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151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4669784" y="1573397"/>
            <a:ext cx="3798474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441065" cy="38953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573397"/>
            <a:ext cx="3798474" cy="3776872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49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330416" cy="38953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330416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4669785" y="1573397"/>
            <a:ext cx="3798474" cy="3776872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28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319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amfunnsviterne_symbol_150dpi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013" y="353396"/>
            <a:ext cx="5915540" cy="7437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475" y="2281645"/>
            <a:ext cx="7155145" cy="38953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223"/>
            <a:ext cx="3236983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76" r:id="rId4"/>
    <p:sldLayoutId id="2147483664" r:id="rId5"/>
    <p:sldLayoutId id="2147483672" r:id="rId6"/>
    <p:sldLayoutId id="2147483673" r:id="rId7"/>
    <p:sldLayoutId id="2147483677" r:id="rId8"/>
    <p:sldLayoutId id="2147483678" r:id="rId9"/>
    <p:sldLayoutId id="2147483674" r:id="rId10"/>
    <p:sldLayoutId id="2147483675" r:id="rId11"/>
    <p:sldLayoutId id="2147483663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66" r:id="rId18"/>
    <p:sldLayoutId id="2147483667" r:id="rId19"/>
  </p:sldLayoutIdLst>
  <p:hf hdr="0" ftr="0" dt="0"/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1900"/>
        </a:lnSpc>
        <a:spcBef>
          <a:spcPts val="1000"/>
        </a:spcBef>
        <a:buFont typeface="Georgia" panose="02040502050405020303" pitchFamily="18" charset="0"/>
        <a:buChar char="●"/>
        <a:defRPr sz="1450" kern="1200">
          <a:solidFill>
            <a:schemeClr val="tx2"/>
          </a:solidFill>
          <a:latin typeface="+mn-lt"/>
          <a:ea typeface="+mn-ea"/>
          <a:cs typeface="+mn-cs"/>
        </a:defRPr>
      </a:lvl1pPr>
      <a:lvl2pPr marL="666000" indent="-228600" algn="l" defTabSz="914400" rtl="0" eaLnBrk="1" latinLnBrk="0" hangingPunct="1">
        <a:lnSpc>
          <a:spcPts val="1900"/>
        </a:lnSpc>
        <a:spcBef>
          <a:spcPts val="0"/>
        </a:spcBef>
        <a:buFont typeface="Arial" panose="020B0604020202020204" pitchFamily="34" charset="0"/>
        <a:buChar char="•"/>
        <a:defRPr sz="1450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tekn.no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Det nye arbeidslivet – frilansing  i Norge</a:t>
            </a:r>
            <a:endParaRPr lang="nb-NO" sz="320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/>
          <a:lstStyle/>
          <a:p>
            <a:r>
              <a:rPr lang="en-GB" sz="1400" dirty="0"/>
              <a:t>Nordisk </a:t>
            </a:r>
            <a:r>
              <a:rPr lang="en-GB" sz="1400" dirty="0" err="1"/>
              <a:t>Akademikerforum</a:t>
            </a:r>
            <a:r>
              <a:rPr lang="en-GB" sz="1400" dirty="0"/>
              <a:t> 14.-16.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223250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85013" y="353396"/>
            <a:ext cx="7597938" cy="743793"/>
          </a:xfrm>
        </p:spPr>
        <p:txBody>
          <a:bodyPr/>
          <a:lstStyle/>
          <a:p>
            <a:r>
              <a:rPr lang="is-IS" dirty="0"/>
              <a:t>Det nye arbeidslivet – frilansing i Norge</a:t>
            </a:r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>
          <a:xfrm>
            <a:off x="485012" y="931653"/>
            <a:ext cx="3937901" cy="5598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b="1" dirty="0"/>
              <a:t>Samarbeidspartnere: </a:t>
            </a:r>
            <a:r>
              <a:rPr lang="nb-NO" dirty="0"/>
              <a:t>Tankesmien Agenda og Samfunnsviterne.</a:t>
            </a:r>
          </a:p>
          <a:p>
            <a:r>
              <a:rPr lang="nb-NO" b="1" dirty="0"/>
              <a:t>Målsetting: </a:t>
            </a:r>
          </a:p>
          <a:p>
            <a:pPr marL="780300" lvl="1" indent="-342900">
              <a:buFont typeface="+mj-lt"/>
              <a:buAutoNum type="arabicPeriod"/>
            </a:pPr>
            <a:r>
              <a:rPr lang="nb-NO" dirty="0"/>
              <a:t>Bidra med mer kunnskap om frilansere og enkeltpersonbedrifter til et mer inkluderende arbeidsliv.</a:t>
            </a:r>
          </a:p>
          <a:p>
            <a:pPr marL="780300" lvl="1" indent="-342900">
              <a:buFont typeface="+mj-lt"/>
              <a:buAutoNum type="arabicPeriod"/>
            </a:pPr>
            <a:r>
              <a:rPr lang="nb-NO" dirty="0"/>
              <a:t>Utforske hvordan Samfunnsviterne kan utvide sitt medlemstilbud. </a:t>
            </a:r>
          </a:p>
          <a:p>
            <a:pPr marL="780300" lvl="1" indent="-342900">
              <a:buFont typeface="+mj-lt"/>
              <a:buAutoNum type="arabicPeriod"/>
            </a:pPr>
            <a:r>
              <a:rPr lang="nb-NO" dirty="0"/>
              <a:t>Framheve fagbevegelsens rolle i å forme det nye arbeidslivet, slik at endringene fører til vinn-vinn situasjon for de fleste i arbeidslivet. </a:t>
            </a:r>
          </a:p>
          <a:p>
            <a:r>
              <a:rPr lang="nb-NO" b="1" dirty="0"/>
              <a:t>Aktiviteter: </a:t>
            </a:r>
          </a:p>
          <a:p>
            <a:pPr lvl="1"/>
            <a:r>
              <a:rPr lang="nb-NO" dirty="0"/>
              <a:t>Rapporten  “</a:t>
            </a:r>
            <a:r>
              <a:rPr lang="nb-NO" i="1" dirty="0"/>
              <a:t>Frilansere: Frihet og frykt”</a:t>
            </a:r>
          </a:p>
          <a:p>
            <a:pPr lvl="1"/>
            <a:r>
              <a:rPr lang="nb-NO" dirty="0"/>
              <a:t>Kommunikasjon: media diskusjoner og offentlige debatter. 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5293359" y="1573397"/>
            <a:ext cx="3174899" cy="3776872"/>
          </a:xfrm>
        </p:spPr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1438570"/>
            <a:ext cx="3616960" cy="4738710"/>
          </a:xfrm>
          <a:prstGeom prst="rect">
            <a:avLst/>
          </a:prstGeom>
        </p:spPr>
      </p:pic>
      <p:cxnSp>
        <p:nvCxnSpPr>
          <p:cNvPr id="15" name="Rett linje 14"/>
          <p:cNvCxnSpPr/>
          <p:nvPr/>
        </p:nvCxnSpPr>
        <p:spPr>
          <a:xfrm>
            <a:off x="5039360" y="143857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>
            <a:off x="5039360" y="1438570"/>
            <a:ext cx="10160" cy="473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5049520" y="6177280"/>
            <a:ext cx="364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8696960" y="1438570"/>
            <a:ext cx="0" cy="473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Norske frilansere </a:t>
            </a:r>
          </a:p>
        </p:txBody>
      </p:sp>
      <p:sp>
        <p:nvSpPr>
          <p:cNvPr id="16" name="Plassholder for innhold 15"/>
          <p:cNvSpPr>
            <a:spLocks noGrp="1"/>
          </p:cNvSpPr>
          <p:nvPr>
            <p:ph idx="1"/>
          </p:nvPr>
        </p:nvSpPr>
        <p:spPr>
          <a:xfrm>
            <a:off x="499833" y="1513168"/>
            <a:ext cx="4141741" cy="5014025"/>
          </a:xfrm>
        </p:spPr>
        <p:txBody>
          <a:bodyPr>
            <a:normAutofit/>
          </a:bodyPr>
          <a:lstStyle/>
          <a:p>
            <a:r>
              <a:rPr lang="nb-NO" dirty="0"/>
              <a:t>Penger er ikke den primære drivkraften – men friheten, fleksibiliteten og muligheten til å realisere egne drømmer.</a:t>
            </a:r>
          </a:p>
          <a:p>
            <a:r>
              <a:rPr lang="nb-NO" dirty="0"/>
              <a:t>Frilansere forsøker skape oppdrag som gjør det mulig for dem å arbeide med det de er engasjerte i/har kunnskap om.</a:t>
            </a:r>
          </a:p>
          <a:p>
            <a:r>
              <a:rPr lang="nb-NO" dirty="0"/>
              <a:t>Frilanserne får ikke alltid betaling som dekker sosiale utgifter og administrasjon kostnader. </a:t>
            </a:r>
          </a:p>
          <a:p>
            <a:r>
              <a:rPr lang="nb-NO" dirty="0"/>
              <a:t>Mange står utenfor tjenestepensjonsforsikringsordninger </a:t>
            </a:r>
          </a:p>
          <a:p>
            <a:r>
              <a:rPr lang="nb-NO" dirty="0"/>
              <a:t>Frilanserne må ha bred kompetanse, men </a:t>
            </a:r>
            <a:r>
              <a:rPr lang="en-GB" dirty="0"/>
              <a:t> </a:t>
            </a:r>
            <a:r>
              <a:rPr lang="nb-NO" dirty="0"/>
              <a:t>deltar mindre enn arbeidstagere i etter- &amp; videreutdanning</a:t>
            </a:r>
            <a:r>
              <a:rPr lang="en-GB" dirty="0"/>
              <a:t>.</a:t>
            </a:r>
          </a:p>
          <a:p>
            <a:r>
              <a:rPr lang="nb-NO" dirty="0"/>
              <a:t>Deres forhold til fagbevegelsen er delt.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5365629" y="5407816"/>
            <a:ext cx="31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 </a:t>
            </a:r>
          </a:p>
          <a:p>
            <a:endParaRPr lang="nb-NO" sz="1200" dirty="0"/>
          </a:p>
        </p:txBody>
      </p:sp>
      <p:pic>
        <p:nvPicPr>
          <p:cNvPr id="10" name="Plassholder for bilde 9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6462" r="6462"/>
          <a:stretch>
            <a:fillRect/>
          </a:stretch>
        </p:blipFill>
        <p:spPr>
          <a:xfrm>
            <a:off x="5668372" y="3482474"/>
            <a:ext cx="3285090" cy="18452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077" y="1645266"/>
            <a:ext cx="3237655" cy="1860793"/>
          </a:xfrm>
          <a:prstGeom prst="rect">
            <a:avLst/>
          </a:prstGeom>
        </p:spPr>
      </p:pic>
      <p:sp>
        <p:nvSpPr>
          <p:cNvPr id="21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99833" y="1000867"/>
            <a:ext cx="6537072" cy="564257"/>
          </a:xfrm>
        </p:spPr>
        <p:txBody>
          <a:bodyPr/>
          <a:lstStyle/>
          <a:p>
            <a:r>
              <a:rPr lang="nb-NO" dirty="0"/>
              <a:t>Interjuver med </a:t>
            </a:r>
            <a:r>
              <a:rPr lang="nb-NO"/>
              <a:t>28 frilansere: </a:t>
            </a:r>
            <a:r>
              <a:rPr lang="nb-NO" dirty="0"/>
              <a:t>Mer fleksibilitet eller utrygghet?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5597539" y="5407816"/>
            <a:ext cx="335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7030A0"/>
                </a:solidFill>
              </a:rPr>
              <a:t>Sources: </a:t>
            </a:r>
            <a:r>
              <a:rPr lang="nb-NO" sz="1200" dirty="0">
                <a:solidFill>
                  <a:srgbClr val="7030A0"/>
                </a:solidFill>
                <a:hlinkClick r:id="rId5"/>
              </a:rPr>
              <a:t>www.tekn.no</a:t>
            </a:r>
            <a:r>
              <a:rPr lang="nb-NO" sz="1200" dirty="0">
                <a:solidFill>
                  <a:srgbClr val="7030A0"/>
                </a:solidFill>
              </a:rPr>
              <a:t> &amp; www.karrierestart.no</a:t>
            </a:r>
          </a:p>
        </p:txBody>
      </p:sp>
    </p:spTree>
    <p:extLst>
      <p:ext uri="{BB962C8B-B14F-4D97-AF65-F5344CB8AC3E}">
        <p14:creationId xmlns:p14="http://schemas.microsoft.com/office/powerpoint/2010/main" val="304691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Norske frilansere </a:t>
            </a:r>
          </a:p>
        </p:txBody>
      </p:sp>
      <p:sp>
        <p:nvSpPr>
          <p:cNvPr id="16" name="Plassholder for innhold 15"/>
          <p:cNvSpPr>
            <a:spLocks noGrp="1"/>
          </p:cNvSpPr>
          <p:nvPr>
            <p:ph idx="1"/>
          </p:nvPr>
        </p:nvSpPr>
        <p:spPr>
          <a:xfrm>
            <a:off x="485013" y="1500997"/>
            <a:ext cx="3878265" cy="4675966"/>
          </a:xfrm>
        </p:spPr>
        <p:txBody>
          <a:bodyPr>
            <a:normAutofit/>
          </a:bodyPr>
          <a:lstStyle/>
          <a:p>
            <a:r>
              <a:rPr lang="nb-NO" dirty="0"/>
              <a:t>Lav og stabil prosentandel næringsdrivende (6,6% i 2014). </a:t>
            </a:r>
          </a:p>
          <a:p>
            <a:pPr lvl="1"/>
            <a:r>
              <a:rPr lang="nb-NO" sz="1200" dirty="0"/>
              <a:t>6% av næringsdrivende er organisert, mot 52% av arbeidstakere</a:t>
            </a:r>
          </a:p>
          <a:p>
            <a:r>
              <a:rPr lang="nb-NO" dirty="0"/>
              <a:t>Fagorganisasjoner  kan få lavere kontingentinntekter, mindre forhandlingsmakt og mindre politisk innflytelse og relevans.</a:t>
            </a:r>
          </a:p>
          <a:p>
            <a:r>
              <a:rPr lang="nb-NO" dirty="0"/>
              <a:t>I Norden er det ingen nedre grense for lønn til de, som ikke er berørt av en tariffavtale eller allmenngjøring.</a:t>
            </a:r>
          </a:p>
          <a:p>
            <a:r>
              <a:rPr lang="nb-NO" dirty="0"/>
              <a:t>Underbetalte frilansere undergraver fast ansettelse. </a:t>
            </a:r>
          </a:p>
          <a:p>
            <a:r>
              <a:rPr lang="nb-NO" dirty="0"/>
              <a:t>Flere “ikke-ansatte” føre til todeling og øker pressen på velferdsordninger.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20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85013" y="1009140"/>
            <a:ext cx="3441065" cy="564257"/>
          </a:xfrm>
        </p:spPr>
        <p:txBody>
          <a:bodyPr/>
          <a:lstStyle/>
          <a:p>
            <a:r>
              <a:rPr lang="nb-NO" dirty="0"/>
              <a:t>Utfordring for den norske modellen?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291268"/>
            <a:ext cx="4102423" cy="369602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 rot="10800000" flipV="1">
            <a:off x="4882551" y="5175453"/>
            <a:ext cx="410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7030A0"/>
                </a:solidFill>
              </a:rPr>
              <a:t>Her debatterer leder i Samfunnsviterne Merete Nilsson, LO-sekretær Trude Tinnlund, statssekretær i Arbeids- og sosialdepartementet </a:t>
            </a:r>
            <a:r>
              <a:rPr lang="nb-NO" sz="1200" dirty="0" err="1">
                <a:solidFill>
                  <a:srgbClr val="7030A0"/>
                </a:solidFill>
              </a:rPr>
              <a:t>Christl</a:t>
            </a:r>
            <a:r>
              <a:rPr lang="nb-NO" sz="1200" dirty="0">
                <a:solidFill>
                  <a:srgbClr val="7030A0"/>
                </a:solidFill>
              </a:rPr>
              <a:t> Kvam og nestleder i Tankesmien Agenda Kaia Storvik.</a:t>
            </a:r>
            <a:endParaRPr lang="en-GB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8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Norske frilansere 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579433" y="1345722"/>
            <a:ext cx="4484273" cy="551227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Fagbevegelsen må vurdere i hvilken grad næringsdrivende kan verves, omfattes av avtaler og støttes når det gjelder beregning av  næring.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Promotere samvirkeforetak i stedet for enkelpersonbedrift </a:t>
            </a:r>
          </a:p>
          <a:p>
            <a:pPr lvl="1"/>
            <a:r>
              <a:rPr lang="nb-NO" sz="1200" dirty="0"/>
              <a:t>Ikke krav til egen kapital</a:t>
            </a:r>
          </a:p>
          <a:p>
            <a:pPr lvl="1"/>
            <a:r>
              <a:rPr lang="nb-NO" sz="1200" dirty="0"/>
              <a:t>Eiene kan være ansatte  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Opprette en norsk/nordisk oppdragsplattform</a:t>
            </a:r>
          </a:p>
          <a:p>
            <a:pPr lvl="1"/>
            <a:r>
              <a:rPr lang="nb-NO" sz="1200" dirty="0"/>
              <a:t>Anbefalte priser på oppdrag publisert </a:t>
            </a:r>
          </a:p>
          <a:p>
            <a:pPr lvl="1"/>
            <a:r>
              <a:rPr lang="nb-NO" sz="1200" dirty="0"/>
              <a:t>Konkurranse basert på kompetanse og innovasjon.  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Heve innskuddssatsene for pensjonssparing for næringsdrivende</a:t>
            </a:r>
            <a:r>
              <a:rPr lang="nb-NO" sz="1600" dirty="0"/>
              <a:t>. </a:t>
            </a:r>
          </a:p>
          <a:p>
            <a:pPr lvl="1"/>
            <a:r>
              <a:rPr lang="nb-NO" sz="1200" dirty="0"/>
              <a:t>Næringsdrivende: 4% av lønnen</a:t>
            </a:r>
          </a:p>
          <a:p>
            <a:pPr lvl="1"/>
            <a:r>
              <a:rPr lang="nb-NO" sz="1200" dirty="0"/>
              <a:t>Arbeidstagere: 7% av lønnen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Innføre oppdragsgiveravgift for å finansiere bedre sosiale rettigheter til selvstendig næringsdrivende. </a:t>
            </a:r>
          </a:p>
          <a:p>
            <a:pPr lvl="1"/>
            <a:r>
              <a:rPr lang="nb-NO" sz="1200" dirty="0"/>
              <a:t>Oppdragsgiver kan ikke shoppe billig arbeidskraft </a:t>
            </a:r>
          </a:p>
          <a:p>
            <a:pPr lvl="1"/>
            <a:r>
              <a:rPr lang="nb-NO" sz="1200" dirty="0"/>
              <a:t>Styrker konkurranseevnen til bedrifter med fast ansatte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85011" y="995890"/>
            <a:ext cx="4921876" cy="564257"/>
          </a:xfrm>
        </p:spPr>
        <p:txBody>
          <a:bodyPr/>
          <a:lstStyle/>
          <a:p>
            <a:r>
              <a:rPr lang="nb-NO" dirty="0"/>
              <a:t>Hvordan får vi mer inkluderende arbeidsliv?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8" name="Plassholder for bilde 6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r="16485"/>
          <a:stretch>
            <a:fillRect/>
          </a:stretch>
        </p:blipFill>
        <p:spPr>
          <a:xfrm>
            <a:off x="5546035" y="1776901"/>
            <a:ext cx="3139933" cy="3317628"/>
          </a:xfrm>
        </p:spPr>
      </p:pic>
      <p:sp>
        <p:nvSpPr>
          <p:cNvPr id="9" name="TekstSylinder 8"/>
          <p:cNvSpPr txBox="1"/>
          <p:nvPr/>
        </p:nvSpPr>
        <p:spPr>
          <a:xfrm>
            <a:off x="5784573" y="5094529"/>
            <a:ext cx="309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7030A0"/>
                </a:solidFill>
              </a:rPr>
              <a:t>Source: https://www.invoiceninja.com/why-freelance-an-epic-guide/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1083495"/>
      </p:ext>
    </p:extLst>
  </p:cSld>
  <p:clrMapOvr>
    <a:masterClrMapping/>
  </p:clrMapOvr>
</p:sld>
</file>

<file path=ppt/theme/theme1.xml><?xml version="1.0" encoding="utf-8"?>
<a:theme xmlns:a="http://schemas.openxmlformats.org/drawingml/2006/main" name="Samfunnsviterne_PPmal">
  <a:themeElements>
    <a:clrScheme name="Egendefinert 31">
      <a:dk1>
        <a:sysClr val="windowText" lastClr="000000"/>
      </a:dk1>
      <a:lt1>
        <a:sysClr val="window" lastClr="FFFFFF"/>
      </a:lt1>
      <a:dk2>
        <a:srgbClr val="3F1F71"/>
      </a:dk2>
      <a:lt2>
        <a:srgbClr val="E73130"/>
      </a:lt2>
      <a:accent1>
        <a:srgbClr val="941D80"/>
      </a:accent1>
      <a:accent2>
        <a:srgbClr val="F7A712"/>
      </a:accent2>
      <a:accent3>
        <a:srgbClr val="E73130"/>
      </a:accent3>
      <a:accent4>
        <a:srgbClr val="67C0B3"/>
      </a:accent4>
      <a:accent5>
        <a:srgbClr val="00577D"/>
      </a:accent5>
      <a:accent6>
        <a:srgbClr val="92D5F6"/>
      </a:accent6>
      <a:hlink>
        <a:srgbClr val="9B9D9A"/>
      </a:hlink>
      <a:folHlink>
        <a:srgbClr val="FFF265"/>
      </a:folHlink>
    </a:clrScheme>
    <a:fontScheme name="Egendefinert 16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D2B8E5F-0C1B-4A76-8C3F-3130116F8376}" vid="{B259221A-6385-4863-93CA-CF72073A549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Samfunnsviterne_PPmal</Template>
  <TotalTime>9321</TotalTime>
  <Words>436</Words>
  <Application>Microsoft Office PowerPoint</Application>
  <PresentationFormat>Bildspel på skärmen (4:3)</PresentationFormat>
  <Paragraphs>64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Georgia</vt:lpstr>
      <vt:lpstr>Samfunnsviterne_PPmal</vt:lpstr>
      <vt:lpstr>Det nye arbeidslivet – frilansing  i Norge</vt:lpstr>
      <vt:lpstr>Det nye arbeidslivet – frilansing i Norge</vt:lpstr>
      <vt:lpstr>Norske frilansere </vt:lpstr>
      <vt:lpstr>Norske frilansere </vt:lpstr>
      <vt:lpstr>Norske frilansere </vt:lpstr>
    </vt:vector>
  </TitlesOfParts>
  <Company>Samfunnsviterenes fagforening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Bjørn Mathisen</dc:creator>
  <cp:lastModifiedBy>Bergvall Maria</cp:lastModifiedBy>
  <cp:revision>759</cp:revision>
  <cp:lastPrinted>2016-08-23T11:45:54Z</cp:lastPrinted>
  <dcterms:created xsi:type="dcterms:W3CDTF">2015-09-10T14:35:59Z</dcterms:created>
  <dcterms:modified xsi:type="dcterms:W3CDTF">2016-09-23T12:53:45Z</dcterms:modified>
</cp:coreProperties>
</file>