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62" r:id="rId4"/>
    <p:sldId id="302" r:id="rId5"/>
    <p:sldId id="264" r:id="rId6"/>
    <p:sldId id="270" r:id="rId7"/>
    <p:sldId id="305" r:id="rId8"/>
    <p:sldId id="271" r:id="rId9"/>
    <p:sldId id="272" r:id="rId10"/>
    <p:sldId id="275" r:id="rId11"/>
    <p:sldId id="301"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3080" autoAdjust="0"/>
  </p:normalViewPr>
  <p:slideViewPr>
    <p:cSldViewPr snapToGrid="0">
      <p:cViewPr varScale="1">
        <p:scale>
          <a:sx n="67" d="100"/>
          <a:sy n="67"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Members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9677345536043331"/>
          <c:y val="0.1514881384158763"/>
          <c:w val="0.34699643222042781"/>
          <c:h val="0.70006109116297621"/>
        </c:manualLayout>
      </c:layout>
      <c:pieChart>
        <c:varyColors val="1"/>
        <c:ser>
          <c:idx val="0"/>
          <c:order val="0"/>
          <c:tx>
            <c:strRef>
              <c:f>'Ark1'!$B$1</c:f>
              <c:strCache>
                <c:ptCount val="1"/>
                <c:pt idx="0">
                  <c:v>Medlemmer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27-422D-8199-9757C9C95F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27-422D-8199-9757C9C95FF5}"/>
              </c:ext>
            </c:extLst>
          </c:dPt>
          <c:dPt>
            <c:idx val="2"/>
            <c:bubble3D val="0"/>
            <c:explosion val="2"/>
            <c:spPr>
              <a:solidFill>
                <a:schemeClr val="accent3"/>
              </a:solidFill>
              <a:ln w="19050">
                <a:solidFill>
                  <a:schemeClr val="lt1"/>
                </a:solidFill>
              </a:ln>
              <a:effectLst/>
            </c:spPr>
            <c:extLst>
              <c:ext xmlns:c16="http://schemas.microsoft.com/office/drawing/2014/chart" uri="{C3380CC4-5D6E-409C-BE32-E72D297353CC}">
                <c16:uniqueId val="{00000005-2227-422D-8199-9757C9C95F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227-422D-8199-9757C9C95F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'Ark1'!$A$2:$A$5</c:f>
              <c:strCache>
                <c:ptCount val="4"/>
                <c:pt idx="0">
                  <c:v>LO-stat</c:v>
                </c:pt>
                <c:pt idx="1">
                  <c:v>Akademikerne stat</c:v>
                </c:pt>
                <c:pt idx="2">
                  <c:v>Unio stat</c:v>
                </c:pt>
                <c:pt idx="3">
                  <c:v>YS stat</c:v>
                </c:pt>
              </c:strCache>
            </c:strRef>
          </c:cat>
          <c:val>
            <c:numRef>
              <c:f>'Ark1'!$B$2:$B$5</c:f>
              <c:numCache>
                <c:formatCode>General</c:formatCode>
                <c:ptCount val="4"/>
                <c:pt idx="0">
                  <c:v>42589</c:v>
                </c:pt>
                <c:pt idx="1">
                  <c:v>34292</c:v>
                </c:pt>
                <c:pt idx="2">
                  <c:v>32072</c:v>
                </c:pt>
                <c:pt idx="3">
                  <c:v>25192</c:v>
                </c:pt>
              </c:numCache>
            </c:numRef>
          </c:val>
          <c:extLst>
            <c:ext xmlns:c16="http://schemas.microsoft.com/office/drawing/2014/chart" uri="{C3380CC4-5D6E-409C-BE32-E72D297353CC}">
              <c16:uniqueId val="{00000008-2227-422D-8199-9757C9C95FF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38908578291003"/>
          <c:y val="0.1805209215051303"/>
          <c:w val="0.48456127581415015"/>
          <c:h val="0.81947907849486967"/>
        </c:manualLayout>
      </c:layout>
      <c:pieChart>
        <c:varyColors val="1"/>
        <c:ser>
          <c:idx val="0"/>
          <c:order val="0"/>
          <c:tx>
            <c:strRef>
              <c:f>DATA!$A$35:$A$37</c:f>
              <c:strCache>
                <c:ptCount val="3"/>
                <c:pt idx="0">
                  <c:v>Sentralt generelt tillegg</c:v>
                </c:pt>
                <c:pt idx="1">
                  <c:v>Sentrale justeringer</c:v>
                </c:pt>
                <c:pt idx="2">
                  <c:v>Lokal pott</c:v>
                </c:pt>
              </c:strCache>
            </c:strRef>
          </c:tx>
          <c:dPt>
            <c:idx val="0"/>
            <c:bubble3D val="0"/>
            <c:spPr>
              <a:solidFill>
                <a:srgbClr val="FFCC66"/>
              </a:solidFill>
              <a:ln w="19050">
                <a:solidFill>
                  <a:schemeClr val="lt1"/>
                </a:solidFill>
              </a:ln>
              <a:effectLst/>
            </c:spPr>
            <c:extLst>
              <c:ext xmlns:c16="http://schemas.microsoft.com/office/drawing/2014/chart" uri="{C3380CC4-5D6E-409C-BE32-E72D297353CC}">
                <c16:uniqueId val="{00000001-38C3-4250-93F1-9C3129FCD0A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C3-4250-93F1-9C3129FCD0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C3-4250-93F1-9C3129FCD0A4}"/>
              </c:ext>
            </c:extLst>
          </c:dPt>
          <c:dLbls>
            <c:dLbl>
              <c:idx val="0"/>
              <c:layout>
                <c:manualLayout>
                  <c:x val="5.8282260391680364E-2"/>
                  <c:y val="-0.30144588954462032"/>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sz="2400" b="0" i="0" u="none" strike="noStrike" kern="1200" baseline="0" dirty="0" smtClean="0">
                        <a:solidFill>
                          <a:prstClr val="black">
                            <a:lumMod val="75000"/>
                            <a:lumOff val="25000"/>
                          </a:prstClr>
                        </a:solidFill>
                        <a:latin typeface="+mn-lt"/>
                        <a:ea typeface="+mn-ea"/>
                        <a:cs typeface="+mn-cs"/>
                      </a:defRPr>
                    </a:pPr>
                    <a:r>
                      <a:rPr lang="en-US" sz="2400" b="0" i="0" u="none" strike="noStrike" kern="1200" baseline="0" dirty="0">
                        <a:solidFill>
                          <a:prstClr val="black">
                            <a:lumMod val="75000"/>
                            <a:lumOff val="25000"/>
                          </a:prstClr>
                        </a:solidFill>
                        <a:latin typeface="+mn-lt"/>
                        <a:ea typeface="+mn-ea"/>
                        <a:cs typeface="+mn-cs"/>
                      </a:rPr>
                      <a:t>Changes of the Civil Service Pay Grades </a:t>
                    </a:r>
                  </a:p>
                  <a:p>
                    <a:pPr marL="0" marR="0" lvl="0" indent="0" algn="ctr" defTabSz="914400" rtl="0" eaLnBrk="1" fontAlgn="auto" latinLnBrk="0" hangingPunct="1">
                      <a:lnSpc>
                        <a:spcPct val="100000"/>
                      </a:lnSpc>
                      <a:spcBef>
                        <a:spcPts val="0"/>
                      </a:spcBef>
                      <a:spcAft>
                        <a:spcPts val="0"/>
                      </a:spcAft>
                      <a:buClrTx/>
                      <a:buSzTx/>
                      <a:buFontTx/>
                      <a:buNone/>
                      <a:tabLst/>
                      <a:defRPr lang="en-US" sz="2400" dirty="0" smtClean="0">
                        <a:solidFill>
                          <a:prstClr val="black">
                            <a:lumMod val="75000"/>
                            <a:lumOff val="25000"/>
                          </a:prstClr>
                        </a:solidFill>
                      </a:defRPr>
                    </a:pPr>
                    <a:r>
                      <a:rPr lang="en-US" sz="2400" b="0" i="0" u="none" strike="noStrike" kern="1200" baseline="0" dirty="0">
                        <a:solidFill>
                          <a:prstClr val="black">
                            <a:lumMod val="75000"/>
                            <a:lumOff val="25000"/>
                          </a:prstClr>
                        </a:solidFill>
                        <a:latin typeface="+mn-lt"/>
                        <a:ea typeface="+mn-ea"/>
                        <a:cs typeface="+mn-cs"/>
                      </a:rPr>
                      <a:t>
</a:t>
                    </a:r>
                    <a:fld id="{854A0D57-4D55-493D-B6FE-7A902FA5B4CF}" type="PERCENTAGE">
                      <a:rPr lang="en-US" sz="2400" b="0" i="0" u="none" strike="noStrike" kern="1200" baseline="0" dirty="0" smtClean="0">
                        <a:solidFill>
                          <a:prstClr val="black">
                            <a:lumMod val="75000"/>
                            <a:lumOff val="25000"/>
                          </a:prstClr>
                        </a:solidFill>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lang="en-US" sz="2400" dirty="0" smtClean="0">
                          <a:solidFill>
                            <a:prstClr val="black">
                              <a:lumMod val="75000"/>
                              <a:lumOff val="25000"/>
                            </a:prstClr>
                          </a:solidFill>
                        </a:defRPr>
                      </a:pPr>
                      <a:t>[PROCENT]</a:t>
                    </a:fld>
                    <a:endParaRPr lang="en-US" sz="2400" b="0" i="0" u="none" strike="noStrike" kern="1200" baseline="0" dirty="0">
                      <a:solidFill>
                        <a:prstClr val="black">
                          <a:lumMod val="75000"/>
                          <a:lumOff val="25000"/>
                        </a:prstClr>
                      </a:solidFill>
                      <a:latin typeface="+mn-lt"/>
                      <a:ea typeface="+mn-ea"/>
                      <a:cs typeface="+mn-cs"/>
                    </a:endParaRPr>
                  </a:p>
                </c:rich>
              </c:tx>
              <c:numFmt formatCode="0%" sourceLinked="0"/>
              <c:spPr>
                <a:solidFill>
                  <a:schemeClr val="lt1"/>
                </a:solidFill>
                <a:ln>
                  <a:solidFill>
                    <a:schemeClr val="bg1"/>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en-US" sz="2400" b="0" i="0" u="none" strike="noStrike" kern="1200" baseline="0" dirty="0" smtClean="0">
                      <a:solidFill>
                        <a:prstClr val="black">
                          <a:lumMod val="75000"/>
                          <a:lumOff val="25000"/>
                        </a:prstClr>
                      </a:solidFill>
                      <a:latin typeface="+mn-lt"/>
                      <a:ea typeface="+mn-ea"/>
                      <a:cs typeface="+mn-cs"/>
                    </a:defRPr>
                  </a:pPr>
                  <a:endParaRPr lang="sv-S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38C3-4250-93F1-9C3129FCD0A4}"/>
                </c:ext>
              </c:extLst>
            </c:dLbl>
            <c:dLbl>
              <c:idx val="1"/>
              <c:layout>
                <c:manualLayout>
                  <c:x val="7.5339151709544958E-2"/>
                  <c:y val="7.481625655139617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2400" dirty="0"/>
                      <a:t>Central negotiations</a:t>
                    </a:r>
                    <a:r>
                      <a:rPr lang="en-US" sz="2000" dirty="0"/>
                      <a:t>
</a:t>
                    </a:r>
                    <a:fld id="{336FB312-556B-415F-B05A-74604BFC0DAF}" type="PERCENTAGE">
                      <a:rPr lang="en-US" sz="2000"/>
                      <a:pPr>
                        <a:defRPr/>
                      </a:pPr>
                      <a:t>[PROCENT]</a:t>
                    </a:fld>
                    <a:endParaRPr lang="en-US" sz="200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0"/>
              <c:showCatName val="1"/>
              <c:showSerName val="0"/>
              <c:showPercent val="1"/>
              <c:showBubbleSize val="0"/>
              <c:extLst>
                <c:ext xmlns:c15="http://schemas.microsoft.com/office/drawing/2012/chart" uri="{CE6537A1-D6FC-4f65-9D91-7224C49458BB}">
                  <c15:layout>
                    <c:manualLayout>
                      <c:w val="0.27742370247404274"/>
                      <c:h val="0.32399437221503624"/>
                    </c:manualLayout>
                  </c15:layout>
                  <c15:dlblFieldTable/>
                  <c15:showDataLabelsRange val="0"/>
                </c:ext>
                <c:ext xmlns:c16="http://schemas.microsoft.com/office/drawing/2014/chart" uri="{C3380CC4-5D6E-409C-BE32-E72D297353CC}">
                  <c16:uniqueId val="{00000003-38C3-4250-93F1-9C3129FCD0A4}"/>
                </c:ext>
              </c:extLst>
            </c:dLbl>
            <c:dLbl>
              <c:idx val="2"/>
              <c:layout>
                <c:manualLayout>
                  <c:x val="7.4763127008639116E-2"/>
                  <c:y val="0.1649593105140777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2400" dirty="0"/>
                      <a:t>Local negotiations </a:t>
                    </a:r>
                    <a:r>
                      <a:rPr lang="en-US" sz="2000" dirty="0"/>
                      <a:t>
</a:t>
                    </a:r>
                    <a:fld id="{47C96322-E8EB-4CAA-9AC8-10546D59CA6E}" type="PERCENTAGE">
                      <a:rPr lang="en-US" sz="2000"/>
                      <a:pPr>
                        <a:defRPr/>
                      </a:pPr>
                      <a:t>[PROCENT]</a:t>
                    </a:fld>
                    <a:endParaRPr lang="en-US" sz="200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0"/>
              <c:showCatName val="1"/>
              <c:showSerName val="0"/>
              <c:showPercent val="1"/>
              <c:showBubbleSize val="0"/>
              <c:extLst>
                <c:ext xmlns:c15="http://schemas.microsoft.com/office/drawing/2012/chart" uri="{CE6537A1-D6FC-4f65-9D91-7224C49458BB}">
                  <c15:layout>
                    <c:manualLayout>
                      <c:w val="0.30888053154705741"/>
                      <c:h val="0.27192756532993845"/>
                    </c:manualLayout>
                  </c15:layout>
                  <c15:dlblFieldTable/>
                  <c15:showDataLabelsRange val="0"/>
                </c:ext>
                <c:ext xmlns:c16="http://schemas.microsoft.com/office/drawing/2014/chart" uri="{C3380CC4-5D6E-409C-BE32-E72D297353CC}">
                  <c16:uniqueId val="{00000005-38C3-4250-93F1-9C3129FCD0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DATA!$A$27:$A$29</c:f>
              <c:strCache>
                <c:ptCount val="3"/>
                <c:pt idx="0">
                  <c:v>Sentralt generelt tillegg</c:v>
                </c:pt>
                <c:pt idx="1">
                  <c:v>Sentrale justeringer</c:v>
                </c:pt>
                <c:pt idx="2">
                  <c:v>Lokal pott</c:v>
                </c:pt>
              </c:strCache>
            </c:strRef>
          </c:cat>
          <c:val>
            <c:numRef>
              <c:f>DATA!$X$35:$X$37</c:f>
              <c:numCache>
                <c:formatCode>0.00%</c:formatCode>
                <c:ptCount val="3"/>
                <c:pt idx="0">
                  <c:v>0.69889478635337576</c:v>
                </c:pt>
                <c:pt idx="1">
                  <c:v>0.1348789057434672</c:v>
                </c:pt>
                <c:pt idx="2">
                  <c:v>0.16622630790315712</c:v>
                </c:pt>
              </c:numCache>
            </c:numRef>
          </c:val>
          <c:extLst>
            <c:ext xmlns:c16="http://schemas.microsoft.com/office/drawing/2014/chart" uri="{C3380CC4-5D6E-409C-BE32-E72D297353CC}">
              <c16:uniqueId val="{00000006-38C3-4250-93F1-9C3129FCD0A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Historisk fordeling</c:v>
                </c:pt>
              </c:strCache>
            </c:strRef>
          </c:tx>
          <c:dPt>
            <c:idx val="0"/>
            <c:bubble3D val="0"/>
            <c:spPr>
              <a:solidFill>
                <a:srgbClr val="FFCC66"/>
              </a:solidFill>
              <a:ln w="19050">
                <a:solidFill>
                  <a:schemeClr val="lt1"/>
                </a:solidFill>
              </a:ln>
              <a:effectLst/>
            </c:spPr>
            <c:extLst>
              <c:ext xmlns:c16="http://schemas.microsoft.com/office/drawing/2014/chart" uri="{C3380CC4-5D6E-409C-BE32-E72D297353CC}">
                <c16:uniqueId val="{00000001-AF63-423C-B739-D2E1A652D38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F63-423C-B739-D2E1A652D383}"/>
              </c:ext>
            </c:extLst>
          </c:dPt>
          <c:dLbls>
            <c:dLbl>
              <c:idx val="0"/>
              <c:layout>
                <c:manualLayout>
                  <c:x val="5.169759162049177E-2"/>
                  <c:y val="0.11785337175756851"/>
                </c:manualLayout>
              </c:layout>
              <c:tx>
                <c:rich>
                  <a:bodyPr/>
                  <a:lstStyle/>
                  <a:p>
                    <a:r>
                      <a:rPr lang="en-US" sz="2400" dirty="0"/>
                      <a:t>Central negotiations </a:t>
                    </a:r>
                    <a:r>
                      <a:rPr lang="en-US" sz="2400" baseline="0" dirty="0"/>
                      <a:t>
</a:t>
                    </a:r>
                    <a:fld id="{96ECEB7D-B1A8-4227-AAFD-C662A1F64235}" type="PERCENTAGE">
                      <a:rPr lang="en-US" sz="2400" baseline="0"/>
                      <a:pPr/>
                      <a:t>[PROCENT]</a:t>
                    </a:fld>
                    <a:endParaRPr lang="en-US" sz="24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738735783027119"/>
                      <c:h val="0.2372069767251743"/>
                    </c:manualLayout>
                  </c15:layout>
                  <c15:dlblFieldTable/>
                  <c15:showDataLabelsRange val="0"/>
                </c:ext>
                <c:ext xmlns:c16="http://schemas.microsoft.com/office/drawing/2014/chart" uri="{C3380CC4-5D6E-409C-BE32-E72D297353CC}">
                  <c16:uniqueId val="{00000001-AF63-423C-B739-D2E1A652D383}"/>
                </c:ext>
              </c:extLst>
            </c:dLbl>
            <c:dLbl>
              <c:idx val="1"/>
              <c:layout>
                <c:manualLayout>
                  <c:x val="-4.9382716049382713E-2"/>
                  <c:y val="-8.9793045148623726E-2"/>
                </c:manualLayout>
              </c:layout>
              <c:tx>
                <c:rich>
                  <a:bodyPr/>
                  <a:lstStyle/>
                  <a:p>
                    <a:r>
                      <a:rPr lang="en-US" sz="2400" dirty="0"/>
                      <a:t>Local </a:t>
                    </a:r>
                    <a:r>
                      <a:rPr lang="en-US" sz="2400" dirty="0" err="1"/>
                      <a:t>negotations</a:t>
                    </a:r>
                    <a:r>
                      <a:rPr lang="en-US" sz="2400" dirty="0"/>
                      <a:t> 75 %</a:t>
                    </a:r>
                    <a:endParaRPr lang="en-US" sz="24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6399326820258578"/>
                      <c:h val="0.23159491140338531"/>
                    </c:manualLayout>
                  </c15:layout>
                </c:ext>
                <c:ext xmlns:c16="http://schemas.microsoft.com/office/drawing/2014/chart" uri="{C3380CC4-5D6E-409C-BE32-E72D297353CC}">
                  <c16:uniqueId val="{00000003-AF63-423C-B739-D2E1A652D383}"/>
                </c:ext>
              </c:extLst>
            </c:dLbl>
            <c:spPr>
              <a:solidFill>
                <a:prstClr val="white"/>
              </a:solidFill>
              <a:ln>
                <a:solidFill>
                  <a:srgbClr val="04253C">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'Ark1'!$A$2:$A$3</c:f>
              <c:strCache>
                <c:ptCount val="2"/>
                <c:pt idx="0">
                  <c:v>Sentrale tillegg</c:v>
                </c:pt>
                <c:pt idx="1">
                  <c:v>Lokale tillegg</c:v>
                </c:pt>
              </c:strCache>
            </c:strRef>
          </c:cat>
          <c:val>
            <c:numRef>
              <c:f>'Ark1'!$B$2:$B$3</c:f>
              <c:numCache>
                <c:formatCode>0%</c:formatCode>
                <c:ptCount val="2"/>
                <c:pt idx="0">
                  <c:v>0.25</c:v>
                </c:pt>
                <c:pt idx="1">
                  <c:v>0.75</c:v>
                </c:pt>
              </c:numCache>
            </c:numRef>
          </c:val>
          <c:extLst>
            <c:ext xmlns:c16="http://schemas.microsoft.com/office/drawing/2014/chart" uri="{C3380CC4-5D6E-409C-BE32-E72D297353CC}">
              <c16:uniqueId val="{00000004-AF63-423C-B739-D2E1A652D38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47302420530765"/>
          <c:y val="0.1446223639352682"/>
          <c:w val="0.45647370467580439"/>
          <c:h val="0.70725495319980214"/>
        </c:manualLayout>
      </c:layout>
      <c:pieChart>
        <c:varyColors val="1"/>
        <c:ser>
          <c:idx val="0"/>
          <c:order val="0"/>
          <c:tx>
            <c:strRef>
              <c:f>'Ark1'!$B$1</c:f>
              <c:strCache>
                <c:ptCount val="1"/>
                <c:pt idx="0">
                  <c:v>Historisk fordeling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FD-4FA0-8DEC-16BF4439132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6FD-4FA0-8DEC-16BF44391328}"/>
              </c:ext>
            </c:extLst>
          </c:dPt>
          <c:dLbls>
            <c:dLbl>
              <c:idx val="0"/>
              <c:layout>
                <c:manualLayout>
                  <c:x val="0.31481481481481483"/>
                  <c:y val="9.3250213310098279E-2"/>
                </c:manualLayout>
              </c:layout>
              <c:tx>
                <c:rich>
                  <a:bodyPr/>
                  <a:lstStyle/>
                  <a:p>
                    <a:fld id="{2B720251-F05B-4919-872C-ED335863D992}" type="CATEGORYNAME">
                      <a:rPr lang="en-US" sz="2400" smtClean="0"/>
                      <a:pPr/>
                      <a:t>[KATEGORINAMN]</a:t>
                    </a:fld>
                    <a:r>
                      <a:rPr lang="en-US" sz="2400" dirty="0"/>
                      <a:t> </a:t>
                    </a:r>
                    <a:fld id="{BBCB5990-A9B9-4035-8A09-428A7C8B9DC1}" type="PERCENTAGE">
                      <a:rPr lang="en-US" sz="2400" baseline="0" smtClean="0"/>
                      <a:pPr/>
                      <a:t>[PROCENT]</a:t>
                    </a:fld>
                    <a:endParaRPr lang="en-US" sz="240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40594427432682023"/>
                      <c:h val="0.10823162351388944"/>
                    </c:manualLayout>
                  </c15:layout>
                  <c15:dlblFieldTable/>
                  <c15:showDataLabelsRange val="0"/>
                </c:ext>
                <c:ext xmlns:c16="http://schemas.microsoft.com/office/drawing/2014/chart" uri="{C3380CC4-5D6E-409C-BE32-E72D297353CC}">
                  <c16:uniqueId val="{00000001-A6FD-4FA0-8DEC-16BF44391328}"/>
                </c:ext>
              </c:extLst>
            </c:dLbl>
            <c:dLbl>
              <c:idx val="1"/>
              <c:layout>
                <c:manualLayout>
                  <c:x val="-0.2627649889972779"/>
                  <c:y val="-7.1730933315460405E-2"/>
                </c:manualLayout>
              </c:layout>
              <c:tx>
                <c:rich>
                  <a:bodyPr/>
                  <a:lstStyle/>
                  <a:p>
                    <a:r>
                      <a:rPr lang="en-US" sz="2400" b="1" dirty="0"/>
                      <a:t>Local negotiations </a:t>
                    </a:r>
                    <a:r>
                      <a:rPr lang="en-US" sz="2400" b="1" baseline="0" dirty="0"/>
                      <a:t>
</a:t>
                    </a:r>
                    <a:fld id="{A1E7EA11-92B1-4B86-B7D1-672E26C1A482}" type="PERCENTAGE">
                      <a:rPr lang="en-US" sz="2400" b="1" baseline="0"/>
                      <a:pPr/>
                      <a:t>[PROCENT]</a:t>
                    </a:fld>
                    <a:endParaRPr lang="en-US" sz="2400" b="1"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0173489514630158"/>
                      <c:h val="0.15788806811463993"/>
                    </c:manualLayout>
                  </c15:layout>
                  <c15:dlblFieldTable/>
                  <c15:showDataLabelsRange val="0"/>
                </c:ext>
                <c:ext xmlns:c16="http://schemas.microsoft.com/office/drawing/2014/chart" uri="{C3380CC4-5D6E-409C-BE32-E72D297353CC}">
                  <c16:uniqueId val="{00000003-A6FD-4FA0-8DEC-16BF44391328}"/>
                </c:ext>
              </c:extLst>
            </c:dLbl>
            <c:spPr>
              <a:solidFill>
                <a:prstClr val="white"/>
              </a:solidFill>
              <a:ln>
                <a:solidFill>
                  <a:srgbClr val="04253C">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'Ark1'!$A$2:$A$3</c:f>
              <c:strCache>
                <c:ptCount val="2"/>
                <c:pt idx="1">
                  <c:v>Lokale tillegg</c:v>
                </c:pt>
              </c:strCache>
            </c:strRef>
          </c:cat>
          <c:val>
            <c:numRef>
              <c:f>'Ark1'!$B$2:$B$3</c:f>
              <c:numCache>
                <c:formatCode>0%</c:formatCode>
                <c:ptCount val="2"/>
                <c:pt idx="1">
                  <c:v>1</c:v>
                </c:pt>
              </c:numCache>
            </c:numRef>
          </c:val>
          <c:extLst>
            <c:ext xmlns:c16="http://schemas.microsoft.com/office/drawing/2014/chart" uri="{C3380CC4-5D6E-409C-BE32-E72D297353CC}">
              <c16:uniqueId val="{00000004-A6FD-4FA0-8DEC-16BF44391328}"/>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7111F-4E1D-456F-B8B8-6716C8A9A4BA}" type="datetimeFigureOut">
              <a:rPr lang="en-US" smtClean="0"/>
              <a:t>9/23/2016</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BDA00-18BB-49D9-9808-E77DD713A69E}" type="slidenum">
              <a:rPr lang="en-US" smtClean="0"/>
              <a:t>‹#›</a:t>
            </a:fld>
            <a:endParaRPr lang="en-US"/>
          </a:p>
        </p:txBody>
      </p:sp>
    </p:spTree>
    <p:extLst>
      <p:ext uri="{BB962C8B-B14F-4D97-AF65-F5344CB8AC3E}">
        <p14:creationId xmlns:p14="http://schemas.microsoft.com/office/powerpoint/2010/main" val="202941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Diagrammet er dannet</a:t>
            </a:r>
            <a:r>
              <a:rPr lang="nb-NO" sz="1200" baseline="0" dirty="0"/>
              <a:t> på bakgrunn av tall fra SSB - oppdatert i 2015 (fra KMD sine egne hjemmesider) </a:t>
            </a:r>
          </a:p>
          <a:p>
            <a:endParaRPr lang="nb-NO" sz="1200" dirty="0">
              <a:latin typeface="Georgia" panose="02040502050405020303" pitchFamily="18" charset="0"/>
            </a:endParaRPr>
          </a:p>
          <a:p>
            <a:r>
              <a:rPr lang="nb-NO" sz="1200" dirty="0">
                <a:latin typeface="Georgia" panose="02040502050405020303" pitchFamily="18" charset="0"/>
              </a:rPr>
              <a:t>Staten er en stor arbeidsgiver:</a:t>
            </a:r>
          </a:p>
          <a:p>
            <a:pPr lvl="1"/>
            <a:r>
              <a:rPr lang="nb-NO" sz="1200" dirty="0">
                <a:latin typeface="Georgia" panose="02040502050405020303" pitchFamily="18" charset="0"/>
              </a:rPr>
              <a:t>-</a:t>
            </a:r>
            <a:r>
              <a:rPr lang="nb-NO" sz="1200" baseline="0" dirty="0">
                <a:latin typeface="Georgia" panose="02040502050405020303" pitchFamily="18" charset="0"/>
              </a:rPr>
              <a:t> </a:t>
            </a:r>
            <a:r>
              <a:rPr lang="nb-NO" sz="1200" baseline="0" dirty="0" err="1">
                <a:latin typeface="Georgia" panose="02040502050405020303" pitchFamily="18" charset="0"/>
              </a:rPr>
              <a:t>Ca</a:t>
            </a:r>
            <a:r>
              <a:rPr lang="nb-NO" sz="1200" dirty="0">
                <a:latin typeface="Georgia" panose="02040502050405020303" pitchFamily="18" charset="0"/>
              </a:rPr>
              <a:t> 144 000 årsverk/153 000 ansatte </a:t>
            </a:r>
          </a:p>
          <a:p>
            <a:pPr lvl="1"/>
            <a:r>
              <a:rPr lang="nb-NO" sz="1200" dirty="0">
                <a:latin typeface="Georgia" panose="02040502050405020303" pitchFamily="18" charset="0"/>
              </a:rPr>
              <a:t>- Pr 1.okt 2015 </a:t>
            </a:r>
            <a:r>
              <a:rPr lang="nb-NO" sz="1200" dirty="0" err="1">
                <a:latin typeface="Georgia" panose="02040502050405020303" pitchFamily="18" charset="0"/>
              </a:rPr>
              <a:t>ca</a:t>
            </a:r>
            <a:r>
              <a:rPr lang="nb-NO" sz="1200" dirty="0">
                <a:latin typeface="Georgia" panose="02040502050405020303" pitchFamily="18" charset="0"/>
              </a:rPr>
              <a:t> 74 000 kvinner og </a:t>
            </a:r>
            <a:r>
              <a:rPr lang="nb-NO" sz="1200" dirty="0" err="1">
                <a:latin typeface="Georgia" panose="02040502050405020303" pitchFamily="18" charset="0"/>
              </a:rPr>
              <a:t>ca</a:t>
            </a:r>
            <a:r>
              <a:rPr lang="nb-NO" sz="1200" dirty="0">
                <a:latin typeface="Georgia" panose="02040502050405020303" pitchFamily="18" charset="0"/>
              </a:rPr>
              <a:t> 78 000 menn </a:t>
            </a:r>
          </a:p>
          <a:p>
            <a:endParaRPr lang="nb-NO" sz="1200" dirty="0">
              <a:latin typeface="Georgia" panose="02040502050405020303" pitchFamily="18" charset="0"/>
            </a:endParaRPr>
          </a:p>
          <a:p>
            <a:r>
              <a:rPr lang="nb-NO" sz="1200" dirty="0"/>
              <a:t>Statlig sektor er mangfoldig ulike behov og utfordringer:</a:t>
            </a:r>
            <a:r>
              <a:rPr lang="nb-NO" sz="1200" baseline="0" dirty="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baseline="0" dirty="0"/>
              <a:t>Spenner over alt fra d</a:t>
            </a:r>
            <a:r>
              <a:rPr lang="nb-NO" sz="1200" dirty="0"/>
              <a:t>epartementer, direktorater, politi- og domstoler, universiteter, NAV, forsvar og samferdselssektoren har helt ulike roller, kompetansebehov, markedssituasjon, resultat og </a:t>
            </a:r>
            <a:r>
              <a:rPr lang="nb-NO" sz="1200" dirty="0" err="1"/>
              <a:t>målkrav</a:t>
            </a:r>
            <a:r>
              <a:rPr lang="nb-NO" sz="1200" dirty="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baseline="0" dirty="0"/>
              <a:t>Stor geografisk spredning. </a:t>
            </a:r>
            <a:endParaRPr lang="nb-NO" sz="1200" dirty="0"/>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dirty="0"/>
              <a:t>Samme</a:t>
            </a:r>
            <a:r>
              <a:rPr lang="nb-NO" sz="1200" baseline="0" dirty="0"/>
              <a:t> overordnede lønnspolitikk, men med ulike lokale utfordringer og behov med tanke på å tiltrekke seg og å beholde nødvendig kompetanse. </a:t>
            </a:r>
          </a:p>
          <a:p>
            <a:endParaRPr lang="nb-NO" sz="1200" baseline="0" dirty="0"/>
          </a:p>
          <a:p>
            <a:r>
              <a:rPr lang="nb-NO" sz="1200" baseline="0" dirty="0"/>
              <a:t>Eksempel: </a:t>
            </a:r>
          </a:p>
          <a:p>
            <a:pPr marL="171450" indent="-171450">
              <a:buFontTx/>
              <a:buChar char="-"/>
            </a:pPr>
            <a:r>
              <a:rPr lang="nb-NO" sz="1200" baseline="0" dirty="0"/>
              <a:t>Forsvaret </a:t>
            </a:r>
            <a:r>
              <a:rPr lang="nb-NO" sz="1200" baseline="0" dirty="0" err="1"/>
              <a:t>ca</a:t>
            </a:r>
            <a:r>
              <a:rPr lang="nb-NO" sz="1200" baseline="0" dirty="0"/>
              <a:t> 18500 ansatte (</a:t>
            </a:r>
            <a:r>
              <a:rPr lang="nb-NO" sz="1200" baseline="0" dirty="0" err="1"/>
              <a:t>ca</a:t>
            </a:r>
            <a:r>
              <a:rPr lang="nb-NO" sz="1200" baseline="0" dirty="0"/>
              <a:t> 11 % av alle statsansatte)</a:t>
            </a:r>
          </a:p>
          <a:p>
            <a:pPr marL="171450" indent="-171450">
              <a:buFontTx/>
              <a:buChar char="-"/>
            </a:pPr>
            <a:r>
              <a:rPr lang="nb-NO" sz="1200" baseline="0" dirty="0"/>
              <a:t>Riksmekler – 2 faste ansatte</a:t>
            </a:r>
          </a:p>
          <a:p>
            <a:pPr marL="171450" indent="-171450">
              <a:buFontTx/>
              <a:buChar char="-"/>
            </a:pPr>
            <a:endParaRPr lang="nb-NO" sz="1200" baseline="0" dirty="0"/>
          </a:p>
          <a:p>
            <a:r>
              <a:rPr lang="nb-NO" sz="1200" dirty="0"/>
              <a:t>Staten er i dag den mest kompetanseintensive sektoren i Norge. Andelen med høyere akademisk utdanning i staten har økt med over 50 % i perioden 2004 – 2016, og tendensen fortsetter. </a:t>
            </a:r>
          </a:p>
          <a:p>
            <a:r>
              <a:rPr lang="nb-NO" sz="1200" dirty="0">
                <a:latin typeface="Georgia" panose="02040502050405020303" pitchFamily="18" charset="0"/>
              </a:rPr>
              <a:t>Andelen ansatte med universitet – og høgskoleutdanning utgjør i dag </a:t>
            </a:r>
            <a:r>
              <a:rPr lang="nb-NO" sz="1200" dirty="0" err="1">
                <a:latin typeface="Georgia" panose="02040502050405020303" pitchFamily="18" charset="0"/>
              </a:rPr>
              <a:t>ca</a:t>
            </a:r>
            <a:r>
              <a:rPr lang="nb-NO" sz="1200" dirty="0">
                <a:latin typeface="Georgia" panose="02040502050405020303" pitchFamily="18" charset="0"/>
              </a:rPr>
              <a:t> 1/3 av de ansatte – og er den andelen ansatte som øker mest </a:t>
            </a:r>
          </a:p>
          <a:p>
            <a:endParaRPr lang="nb-NO" sz="1200" dirty="0"/>
          </a:p>
          <a:p>
            <a:endParaRPr lang="nb-NO" sz="1200" baseline="0" dirty="0"/>
          </a:p>
          <a:p>
            <a:endParaRPr lang="nb-NO" dirty="0"/>
          </a:p>
        </p:txBody>
      </p:sp>
      <p:sp>
        <p:nvSpPr>
          <p:cNvPr id="4" name="Plassholder for lysbildenummer 3"/>
          <p:cNvSpPr>
            <a:spLocks noGrp="1"/>
          </p:cNvSpPr>
          <p:nvPr>
            <p:ph type="sldNum" sz="quarter" idx="10"/>
          </p:nvPr>
        </p:nvSpPr>
        <p:spPr/>
        <p:txBody>
          <a:bodyPr/>
          <a:lstStyle/>
          <a:p>
            <a:fld id="{791C2356-C3B4-4991-B0DC-E1DE450C9C41}" type="slidenum">
              <a:rPr lang="en-US" smtClean="0"/>
              <a:pPr/>
              <a:t>2</a:t>
            </a:fld>
            <a:endParaRPr lang="en-US"/>
          </a:p>
        </p:txBody>
      </p:sp>
    </p:spTree>
    <p:extLst>
      <p:ext uri="{BB962C8B-B14F-4D97-AF65-F5344CB8AC3E}">
        <p14:creationId xmlns:p14="http://schemas.microsoft.com/office/powerpoint/2010/main" val="4725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Granting </a:t>
            </a:r>
            <a:r>
              <a:rPr lang="nb-NO" dirty="0" err="1"/>
              <a:t>of</a:t>
            </a:r>
            <a:r>
              <a:rPr lang="nb-NO" dirty="0"/>
              <a:t> </a:t>
            </a:r>
            <a:r>
              <a:rPr lang="nb-NO" dirty="0" err="1"/>
              <a:t>seniority</a:t>
            </a:r>
            <a:r>
              <a:rPr lang="nb-NO" dirty="0"/>
              <a:t>: persons </a:t>
            </a:r>
            <a:r>
              <a:rPr lang="nb-NO" dirty="0" err="1"/>
              <a:t>with</a:t>
            </a:r>
            <a:r>
              <a:rPr lang="nb-NO" dirty="0"/>
              <a:t> </a:t>
            </a:r>
            <a:r>
              <a:rPr lang="nb-NO" dirty="0" err="1"/>
              <a:t>higher</a:t>
            </a:r>
            <a:r>
              <a:rPr lang="nb-NO" dirty="0"/>
              <a:t> </a:t>
            </a:r>
            <a:r>
              <a:rPr lang="nb-NO" dirty="0" err="1"/>
              <a:t>educational</a:t>
            </a:r>
            <a:r>
              <a:rPr lang="nb-NO" dirty="0"/>
              <a:t> </a:t>
            </a:r>
            <a:r>
              <a:rPr lang="nb-NO" dirty="0" err="1"/>
              <a:t>qualifications</a:t>
            </a:r>
            <a:r>
              <a:rPr lang="nb-NO" dirty="0"/>
              <a:t> : </a:t>
            </a:r>
            <a:r>
              <a:rPr lang="nb-NO" dirty="0" err="1"/>
              <a:t>granted</a:t>
            </a:r>
            <a:r>
              <a:rPr lang="nb-NO" dirty="0"/>
              <a:t> </a:t>
            </a:r>
            <a:r>
              <a:rPr lang="nb-NO" dirty="0" err="1"/>
              <a:t>pay</a:t>
            </a:r>
            <a:r>
              <a:rPr lang="nb-NO" dirty="0"/>
              <a:t> grade 45 (NOK 365 000)</a:t>
            </a:r>
          </a:p>
          <a:p>
            <a:r>
              <a:rPr lang="nb-NO" dirty="0" err="1"/>
              <a:t>Working</a:t>
            </a:r>
            <a:r>
              <a:rPr lang="nb-NO" dirty="0"/>
              <a:t> </a:t>
            </a:r>
            <a:r>
              <a:rPr lang="nb-NO" dirty="0" err="1"/>
              <a:t>hours</a:t>
            </a:r>
            <a:r>
              <a:rPr lang="nb-NO" dirty="0"/>
              <a:t>: 37,5 </a:t>
            </a:r>
            <a:r>
              <a:rPr lang="nb-NO" dirty="0" err="1"/>
              <a:t>hours</a:t>
            </a:r>
            <a:r>
              <a:rPr lang="nb-NO" dirty="0"/>
              <a:t> per </a:t>
            </a:r>
            <a:r>
              <a:rPr lang="nb-NO" dirty="0" err="1"/>
              <a:t>week-</a:t>
            </a:r>
            <a:r>
              <a:rPr lang="nb-NO" dirty="0"/>
              <a:t> off </a:t>
            </a:r>
            <a:r>
              <a:rPr lang="nb-NO" dirty="0" err="1"/>
              <a:t>duty</a:t>
            </a:r>
            <a:r>
              <a:rPr lang="nb-NO" dirty="0"/>
              <a:t> </a:t>
            </a:r>
            <a:r>
              <a:rPr lang="nb-NO" dirty="0" err="1"/>
              <a:t>hours</a:t>
            </a:r>
            <a:r>
              <a:rPr lang="nb-NO" dirty="0"/>
              <a:t>, </a:t>
            </a:r>
            <a:r>
              <a:rPr lang="nb-NO" dirty="0" err="1"/>
              <a:t>night</a:t>
            </a:r>
            <a:r>
              <a:rPr lang="nb-NO" baseline="0" dirty="0"/>
              <a:t> </a:t>
            </a:r>
            <a:r>
              <a:rPr lang="nb-NO" baseline="0" dirty="0" err="1"/>
              <a:t>work</a:t>
            </a:r>
            <a:r>
              <a:rPr lang="nb-NO" baseline="0" dirty="0"/>
              <a:t>, </a:t>
            </a:r>
            <a:r>
              <a:rPr lang="nb-NO" baseline="0" dirty="0" err="1"/>
              <a:t>Saturday</a:t>
            </a:r>
            <a:r>
              <a:rPr lang="nb-NO" baseline="0" dirty="0"/>
              <a:t> and </a:t>
            </a:r>
            <a:r>
              <a:rPr lang="nb-NO" baseline="0" dirty="0" err="1"/>
              <a:t>Sunday</a:t>
            </a:r>
            <a:r>
              <a:rPr lang="nb-NO" baseline="0" dirty="0"/>
              <a:t>, </a:t>
            </a:r>
            <a:r>
              <a:rPr lang="nb-NO" baseline="0" dirty="0" err="1"/>
              <a:t>pay</a:t>
            </a:r>
            <a:r>
              <a:rPr lang="nb-NO" baseline="0" dirty="0"/>
              <a:t> in he </a:t>
            </a:r>
            <a:r>
              <a:rPr lang="nb-NO" baseline="0" dirty="0" err="1"/>
              <a:t>holdidays</a:t>
            </a:r>
            <a:r>
              <a:rPr lang="nb-NO" baseline="0" dirty="0"/>
              <a:t>, stand by </a:t>
            </a:r>
            <a:r>
              <a:rPr lang="nb-NO" baseline="0" dirty="0" err="1"/>
              <a:t>duty</a:t>
            </a:r>
            <a:endParaRPr lang="nb-NO" baseline="0" dirty="0"/>
          </a:p>
          <a:p>
            <a:r>
              <a:rPr lang="nb-NO" baseline="0" dirty="0"/>
              <a:t>Travel: travel time – </a:t>
            </a:r>
            <a:r>
              <a:rPr lang="nb-NO" baseline="0" dirty="0" err="1"/>
              <a:t>equivalent</a:t>
            </a:r>
            <a:r>
              <a:rPr lang="nb-NO" baseline="0" dirty="0"/>
              <a:t> to </a:t>
            </a:r>
            <a:r>
              <a:rPr lang="nb-NO" baseline="0" dirty="0" err="1"/>
              <a:t>working</a:t>
            </a:r>
            <a:r>
              <a:rPr lang="nb-NO" baseline="0" dirty="0"/>
              <a:t> time</a:t>
            </a:r>
          </a:p>
          <a:p>
            <a:r>
              <a:rPr lang="nb-NO" baseline="0" dirty="0" err="1"/>
              <a:t>Pay</a:t>
            </a:r>
            <a:r>
              <a:rPr lang="nb-NO" baseline="0" dirty="0"/>
              <a:t> during </a:t>
            </a:r>
            <a:r>
              <a:rPr lang="nb-NO" baseline="0" dirty="0" err="1"/>
              <a:t>illness</a:t>
            </a:r>
            <a:r>
              <a:rPr lang="nb-NO" baseline="0" dirty="0"/>
              <a:t>: </a:t>
            </a:r>
            <a:r>
              <a:rPr lang="nb-NO" baseline="0" dirty="0" err="1"/>
              <a:t>sick</a:t>
            </a:r>
            <a:r>
              <a:rPr lang="nb-NO" baseline="0" dirty="0"/>
              <a:t> </a:t>
            </a:r>
            <a:r>
              <a:rPr lang="nb-NO" baseline="0" dirty="0" err="1"/>
              <a:t>leave</a:t>
            </a:r>
            <a:r>
              <a:rPr lang="nb-NO" baseline="0" dirty="0"/>
              <a:t> –full </a:t>
            </a:r>
            <a:r>
              <a:rPr lang="nb-NO" baseline="0" dirty="0" err="1"/>
              <a:t>pay</a:t>
            </a:r>
            <a:r>
              <a:rPr lang="nb-NO" baseline="0" dirty="0"/>
              <a:t> for a </a:t>
            </a:r>
            <a:r>
              <a:rPr lang="nb-NO" baseline="0" dirty="0" err="1"/>
              <a:t>maximum</a:t>
            </a:r>
            <a:r>
              <a:rPr lang="nb-NO" baseline="0" dirty="0"/>
              <a:t> </a:t>
            </a:r>
            <a:r>
              <a:rPr lang="nb-NO" baseline="0" dirty="0" err="1"/>
              <a:t>of</a:t>
            </a:r>
            <a:r>
              <a:rPr lang="nb-NO" baseline="0" dirty="0"/>
              <a:t> 49 </a:t>
            </a:r>
            <a:r>
              <a:rPr lang="nb-NO" baseline="0" dirty="0" err="1"/>
              <a:t>weeks</a:t>
            </a:r>
            <a:r>
              <a:rPr lang="nb-NO" baseline="0" dirty="0"/>
              <a:t> and 5 </a:t>
            </a:r>
            <a:r>
              <a:rPr lang="nb-NO" baseline="0" dirty="0" err="1"/>
              <a:t>days</a:t>
            </a:r>
            <a:r>
              <a:rPr lang="nb-NO" baseline="0" dirty="0"/>
              <a:t> (</a:t>
            </a:r>
            <a:r>
              <a:rPr lang="nb-NO" baseline="0" dirty="0" err="1"/>
              <a:t>requires</a:t>
            </a:r>
            <a:r>
              <a:rPr lang="nb-NO" baseline="0" dirty="0"/>
              <a:t> </a:t>
            </a:r>
            <a:r>
              <a:rPr lang="nb-NO" baseline="0" dirty="0" err="1"/>
              <a:t>that</a:t>
            </a:r>
            <a:r>
              <a:rPr lang="nb-NO" baseline="0" dirty="0"/>
              <a:t> </a:t>
            </a:r>
            <a:r>
              <a:rPr lang="nb-NO" baseline="0" dirty="0" err="1"/>
              <a:t>the</a:t>
            </a:r>
            <a:r>
              <a:rPr lang="nb-NO" baseline="0" dirty="0"/>
              <a:t> </a:t>
            </a:r>
            <a:r>
              <a:rPr lang="nb-NO" baseline="0" dirty="0" err="1"/>
              <a:t>employee</a:t>
            </a:r>
            <a:r>
              <a:rPr lang="nb-NO" baseline="0" dirty="0"/>
              <a:t> has </a:t>
            </a:r>
            <a:r>
              <a:rPr lang="nb-NO" baseline="0" dirty="0" err="1"/>
              <a:t>started</a:t>
            </a:r>
            <a:r>
              <a:rPr lang="nb-NO" baseline="0" dirty="0"/>
              <a:t> his/her </a:t>
            </a:r>
            <a:r>
              <a:rPr lang="nb-NO" baseline="0" dirty="0" err="1"/>
              <a:t>work</a:t>
            </a:r>
            <a:r>
              <a:rPr lang="nb-NO" baseline="0" dirty="0"/>
              <a:t>) 16 </a:t>
            </a:r>
            <a:r>
              <a:rPr lang="nb-NO" baseline="0" dirty="0" err="1"/>
              <a:t>days</a:t>
            </a:r>
            <a:r>
              <a:rPr lang="nb-NO" baseline="0" dirty="0"/>
              <a:t> not </a:t>
            </a:r>
            <a:r>
              <a:rPr lang="nb-NO" baseline="0" dirty="0" err="1"/>
              <a:t>included</a:t>
            </a:r>
            <a:endParaRPr lang="nb-NO" baseline="0" dirty="0"/>
          </a:p>
          <a:p>
            <a:r>
              <a:rPr lang="nb-NO" baseline="0" dirty="0" err="1"/>
              <a:t>Childbirth</a:t>
            </a:r>
            <a:r>
              <a:rPr lang="nb-NO" baseline="0" dirty="0"/>
              <a:t>: 100 % 46 </a:t>
            </a:r>
            <a:r>
              <a:rPr lang="nb-NO" baseline="0" dirty="0" err="1"/>
              <a:t>weeks</a:t>
            </a:r>
            <a:r>
              <a:rPr lang="nb-NO" baseline="0" dirty="0"/>
              <a:t> or 80% in 56 </a:t>
            </a:r>
            <a:r>
              <a:rPr lang="nb-NO" baseline="0" dirty="0" err="1"/>
              <a:t>weeks</a:t>
            </a:r>
            <a:r>
              <a:rPr lang="nb-NO" baseline="0" dirty="0"/>
              <a:t>. </a:t>
            </a:r>
            <a:r>
              <a:rPr lang="nb-NO" baseline="0" dirty="0" err="1"/>
              <a:t>Fathers</a:t>
            </a:r>
            <a:r>
              <a:rPr lang="nb-NO" baseline="0" dirty="0"/>
              <a:t> –</a:t>
            </a:r>
            <a:r>
              <a:rPr lang="nb-NO" baseline="0" dirty="0" err="1"/>
              <a:t>granted</a:t>
            </a:r>
            <a:r>
              <a:rPr lang="nb-NO" baseline="0" dirty="0"/>
              <a:t> 10 </a:t>
            </a:r>
            <a:r>
              <a:rPr lang="nb-NO" baseline="0" dirty="0" err="1"/>
              <a:t>of</a:t>
            </a:r>
            <a:r>
              <a:rPr lang="nb-NO" baseline="0" dirty="0"/>
              <a:t> </a:t>
            </a:r>
            <a:r>
              <a:rPr lang="nb-NO" baseline="0" dirty="0" err="1"/>
              <a:t>these</a:t>
            </a:r>
            <a:r>
              <a:rPr lang="nb-NO" baseline="0" dirty="0"/>
              <a:t> </a:t>
            </a:r>
            <a:r>
              <a:rPr lang="nb-NO" baseline="0" dirty="0" err="1"/>
              <a:t>weeks</a:t>
            </a:r>
            <a:r>
              <a:rPr lang="nb-NO" baseline="0" dirty="0"/>
              <a:t> </a:t>
            </a:r>
            <a:r>
              <a:rPr lang="nb-NO" baseline="0" dirty="0" err="1"/>
              <a:t>leave</a:t>
            </a:r>
            <a:r>
              <a:rPr lang="nb-NO" baseline="0" dirty="0"/>
              <a:t>. Same </a:t>
            </a:r>
            <a:r>
              <a:rPr lang="nb-NO" baseline="0" dirty="0" err="1"/>
              <a:t>with</a:t>
            </a:r>
            <a:r>
              <a:rPr lang="nb-NO" baseline="0" dirty="0"/>
              <a:t> </a:t>
            </a:r>
            <a:r>
              <a:rPr lang="nb-NO" baseline="0" dirty="0" err="1"/>
              <a:t>adoption</a:t>
            </a:r>
            <a:r>
              <a:rPr lang="nb-NO" baseline="0" dirty="0"/>
              <a:t>, </a:t>
            </a:r>
            <a:r>
              <a:rPr lang="nb-NO" baseline="0" dirty="0" err="1"/>
              <a:t>breastfeeding</a:t>
            </a:r>
            <a:r>
              <a:rPr lang="nb-NO" baseline="0" dirty="0"/>
              <a:t> (2 </a:t>
            </a:r>
            <a:r>
              <a:rPr lang="nb-NO" baseline="0" dirty="0" err="1"/>
              <a:t>hours</a:t>
            </a:r>
            <a:r>
              <a:rPr lang="nb-NO" baseline="0" dirty="0"/>
              <a:t> per </a:t>
            </a:r>
            <a:r>
              <a:rPr lang="nb-NO" baseline="0" dirty="0" err="1"/>
              <a:t>day</a:t>
            </a:r>
            <a:r>
              <a:rPr lang="nb-NO" baseline="0" dirty="0"/>
              <a:t>)</a:t>
            </a:r>
          </a:p>
          <a:p>
            <a:r>
              <a:rPr lang="nb-NO" baseline="0" dirty="0" err="1"/>
              <a:t>Sick</a:t>
            </a:r>
            <a:r>
              <a:rPr lang="nb-NO" baseline="0" dirty="0"/>
              <a:t> </a:t>
            </a:r>
            <a:r>
              <a:rPr lang="nb-NO" baseline="0" dirty="0" err="1"/>
              <a:t>child</a:t>
            </a:r>
            <a:r>
              <a:rPr lang="nb-NO" baseline="0" dirty="0"/>
              <a:t>  </a:t>
            </a:r>
            <a:r>
              <a:rPr lang="nb-NO" baseline="0" dirty="0" err="1"/>
              <a:t>max</a:t>
            </a:r>
            <a:r>
              <a:rPr lang="nb-NO" baseline="0" dirty="0"/>
              <a:t> 10 </a:t>
            </a:r>
            <a:r>
              <a:rPr lang="nb-NO" baseline="0" dirty="0" err="1"/>
              <a:t>days</a:t>
            </a:r>
            <a:r>
              <a:rPr lang="nb-NO" baseline="0" dirty="0"/>
              <a:t> (for </a:t>
            </a:r>
            <a:r>
              <a:rPr lang="nb-NO" baseline="0" dirty="0" err="1"/>
              <a:t>children</a:t>
            </a:r>
            <a:r>
              <a:rPr lang="nb-NO" baseline="0" dirty="0"/>
              <a:t> under 12 yrs) (15 </a:t>
            </a:r>
            <a:r>
              <a:rPr lang="nb-NO" baseline="0" dirty="0" err="1"/>
              <a:t>days</a:t>
            </a:r>
            <a:r>
              <a:rPr lang="nb-NO" baseline="0" dirty="0"/>
              <a:t> in </a:t>
            </a:r>
            <a:r>
              <a:rPr lang="nb-NO" baseline="0" dirty="0" err="1"/>
              <a:t>the</a:t>
            </a:r>
            <a:r>
              <a:rPr lang="nb-NO" baseline="0" dirty="0"/>
              <a:t> case </a:t>
            </a:r>
            <a:r>
              <a:rPr lang="nb-NO" baseline="0" dirty="0" err="1"/>
              <a:t>of</a:t>
            </a:r>
            <a:r>
              <a:rPr lang="nb-NO" baseline="0" dirty="0"/>
              <a:t> 3 kids or more). Sole </a:t>
            </a:r>
            <a:r>
              <a:rPr lang="nb-NO" baseline="0" dirty="0" err="1"/>
              <a:t>responsability</a:t>
            </a:r>
            <a:r>
              <a:rPr lang="nb-NO" baseline="0" dirty="0"/>
              <a:t> – 20 or 30 </a:t>
            </a:r>
            <a:r>
              <a:rPr lang="nb-NO" baseline="0" dirty="0" err="1"/>
              <a:t>days</a:t>
            </a:r>
            <a:endParaRPr lang="nb-NO" baseline="0" dirty="0"/>
          </a:p>
          <a:p>
            <a:r>
              <a:rPr lang="nb-NO" baseline="0" dirty="0" err="1"/>
              <a:t>Chronically</a:t>
            </a:r>
            <a:r>
              <a:rPr lang="nb-NO" baseline="0" dirty="0"/>
              <a:t> </a:t>
            </a:r>
            <a:r>
              <a:rPr lang="nb-NO" baseline="0" dirty="0" err="1"/>
              <a:t>sick</a:t>
            </a:r>
            <a:r>
              <a:rPr lang="nb-NO" baseline="0" dirty="0"/>
              <a:t> or </a:t>
            </a:r>
            <a:r>
              <a:rPr lang="nb-NO" baseline="0" dirty="0" err="1"/>
              <a:t>disabled</a:t>
            </a:r>
            <a:r>
              <a:rPr lang="nb-NO" baseline="0" dirty="0"/>
              <a:t> </a:t>
            </a:r>
            <a:r>
              <a:rPr lang="nb-NO" baseline="0" dirty="0" err="1"/>
              <a:t>children</a:t>
            </a:r>
            <a:r>
              <a:rPr lang="nb-NO" baseline="0" dirty="0"/>
              <a:t> – under </a:t>
            </a:r>
            <a:r>
              <a:rPr lang="nb-NO" baseline="0" dirty="0" err="1"/>
              <a:t>the</a:t>
            </a:r>
            <a:r>
              <a:rPr lang="nb-NO" baseline="0" dirty="0"/>
              <a:t> age </a:t>
            </a:r>
            <a:r>
              <a:rPr lang="nb-NO" baseline="0" dirty="0" err="1"/>
              <a:t>of</a:t>
            </a:r>
            <a:r>
              <a:rPr lang="nb-NO" baseline="0" dirty="0"/>
              <a:t> 18 – total 3 yrs </a:t>
            </a:r>
            <a:r>
              <a:rPr lang="nb-NO" baseline="0" dirty="0" err="1"/>
              <a:t>leave</a:t>
            </a:r>
            <a:r>
              <a:rPr lang="nb-NO" baseline="0" dirty="0"/>
              <a:t> </a:t>
            </a:r>
            <a:r>
              <a:rPr lang="nb-NO" baseline="0" dirty="0" err="1"/>
              <a:t>with</a:t>
            </a:r>
            <a:r>
              <a:rPr lang="nb-NO" baseline="0" dirty="0"/>
              <a:t> </a:t>
            </a:r>
            <a:r>
              <a:rPr lang="nb-NO" baseline="0" dirty="0" err="1"/>
              <a:t>pay</a:t>
            </a:r>
            <a:r>
              <a:rPr lang="nb-NO" baseline="0" dirty="0"/>
              <a:t> to </a:t>
            </a:r>
            <a:r>
              <a:rPr lang="nb-NO" baseline="0" dirty="0" err="1"/>
              <a:t>care</a:t>
            </a:r>
            <a:r>
              <a:rPr lang="nb-NO" baseline="0" dirty="0"/>
              <a:t> for and </a:t>
            </a:r>
            <a:r>
              <a:rPr lang="nb-NO" baseline="0" dirty="0" err="1"/>
              <a:t>treat</a:t>
            </a:r>
            <a:r>
              <a:rPr lang="nb-NO" baseline="0" dirty="0"/>
              <a:t> </a:t>
            </a:r>
            <a:r>
              <a:rPr lang="nb-NO" baseline="0" dirty="0" err="1"/>
              <a:t>such</a:t>
            </a:r>
            <a:r>
              <a:rPr lang="nb-NO" baseline="0" dirty="0"/>
              <a:t> </a:t>
            </a:r>
            <a:r>
              <a:rPr lang="nb-NO" baseline="0" dirty="0" err="1"/>
              <a:t>children.Compassionate</a:t>
            </a:r>
            <a:r>
              <a:rPr lang="nb-NO" baseline="0" dirty="0"/>
              <a:t> </a:t>
            </a:r>
            <a:r>
              <a:rPr lang="nb-NO" baseline="0" dirty="0" err="1"/>
              <a:t>leave</a:t>
            </a:r>
            <a:r>
              <a:rPr lang="nb-NO" baseline="0" dirty="0"/>
              <a:t> – 12 </a:t>
            </a:r>
            <a:r>
              <a:rPr lang="nb-NO" baseline="0" dirty="0" err="1"/>
              <a:t>days</a:t>
            </a:r>
            <a:r>
              <a:rPr lang="nb-NO" baseline="0" dirty="0"/>
              <a:t> </a:t>
            </a:r>
            <a:r>
              <a:rPr lang="nb-NO" baseline="0" dirty="0" err="1"/>
              <a:t>with</a:t>
            </a:r>
            <a:r>
              <a:rPr lang="nb-NO" baseline="0" dirty="0"/>
              <a:t> full </a:t>
            </a:r>
            <a:r>
              <a:rPr lang="nb-NO" baseline="0" dirty="0" err="1"/>
              <a:t>pay</a:t>
            </a:r>
            <a:r>
              <a:rPr lang="nb-NO" baseline="0" dirty="0"/>
              <a:t> (</a:t>
            </a:r>
            <a:r>
              <a:rPr lang="nb-NO" baseline="0" dirty="0" err="1"/>
              <a:t>can</a:t>
            </a:r>
            <a:r>
              <a:rPr lang="nb-NO" baseline="0" dirty="0"/>
              <a:t> </a:t>
            </a:r>
            <a:r>
              <a:rPr lang="nb-NO" baseline="0" dirty="0" err="1"/>
              <a:t>split</a:t>
            </a:r>
            <a:r>
              <a:rPr lang="nb-NO" baseline="0" dirty="0"/>
              <a:t> up </a:t>
            </a:r>
            <a:r>
              <a:rPr lang="nb-NO" baseline="0" dirty="0" err="1"/>
              <a:t>the</a:t>
            </a:r>
            <a:r>
              <a:rPr lang="nb-NO" baseline="0" dirty="0"/>
              <a:t> </a:t>
            </a:r>
            <a:r>
              <a:rPr lang="nb-NO" baseline="0" dirty="0" err="1"/>
              <a:t>day</a:t>
            </a:r>
            <a:r>
              <a:rPr lang="nb-NO" baseline="0" dirty="0"/>
              <a:t>)</a:t>
            </a:r>
            <a:endParaRPr lang="nb-NO" dirty="0"/>
          </a:p>
          <a:p>
            <a:r>
              <a:rPr lang="nb-NO" dirty="0"/>
              <a:t>Group </a:t>
            </a:r>
            <a:r>
              <a:rPr lang="nb-NO" dirty="0" err="1"/>
              <a:t>life</a:t>
            </a:r>
            <a:r>
              <a:rPr lang="nb-NO" dirty="0"/>
              <a:t> </a:t>
            </a:r>
            <a:r>
              <a:rPr lang="nb-NO" dirty="0" err="1"/>
              <a:t>insurance</a:t>
            </a:r>
            <a:r>
              <a:rPr lang="nb-NO" dirty="0"/>
              <a:t>: </a:t>
            </a:r>
          </a:p>
        </p:txBody>
      </p:sp>
      <p:sp>
        <p:nvSpPr>
          <p:cNvPr id="4" name="Plassholder for lysbildenummer 3"/>
          <p:cNvSpPr>
            <a:spLocks noGrp="1"/>
          </p:cNvSpPr>
          <p:nvPr>
            <p:ph type="sldNum" sz="quarter" idx="10"/>
          </p:nvPr>
        </p:nvSpPr>
        <p:spPr/>
        <p:txBody>
          <a:bodyPr/>
          <a:lstStyle/>
          <a:p>
            <a:pPr>
              <a:defRPr/>
            </a:pPr>
            <a:fld id="{F25E2DF2-2802-4B5F-AF5A-E5AAB3827E01}" type="slidenum">
              <a:rPr lang="nb-NO" smtClean="0"/>
              <a:pPr>
                <a:defRPr/>
              </a:pPr>
              <a:t>12</a:t>
            </a:fld>
            <a:endParaRPr lang="nb-NO"/>
          </a:p>
        </p:txBody>
      </p:sp>
    </p:spTree>
    <p:extLst>
      <p:ext uri="{BB962C8B-B14F-4D97-AF65-F5344CB8AC3E}">
        <p14:creationId xmlns:p14="http://schemas.microsoft.com/office/powerpoint/2010/main" val="417110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latin typeface="Verdana" pitchFamily="34" charset="0"/>
                <a:ea typeface="ＭＳ Ｐゴシック" pitchFamily="34" charset="-128"/>
              </a:rPr>
              <a:t>Siste</a:t>
            </a:r>
            <a:r>
              <a:rPr lang="nb-NO" baseline="0" dirty="0">
                <a:latin typeface="Verdana" pitchFamily="34" charset="0"/>
                <a:ea typeface="ＭＳ Ｐゴシック" pitchFamily="34" charset="-128"/>
              </a:rPr>
              <a:t> m</a:t>
            </a:r>
            <a:r>
              <a:rPr lang="nb-NO" dirty="0">
                <a:latin typeface="Verdana" pitchFamily="34" charset="0"/>
                <a:ea typeface="ＭＳ Ｐゴシック" pitchFamily="34" charset="-128"/>
              </a:rPr>
              <a:t>edlemstall for </a:t>
            </a:r>
            <a:r>
              <a:rPr lang="nb-NO" dirty="0" err="1">
                <a:latin typeface="Verdana" pitchFamily="34" charset="0"/>
                <a:ea typeface="ＭＳ Ｐゴシック" pitchFamily="34" charset="-128"/>
              </a:rPr>
              <a:t>HSene</a:t>
            </a:r>
            <a:r>
              <a:rPr lang="nb-NO" baseline="0" dirty="0">
                <a:latin typeface="Verdana" pitchFamily="34" charset="0"/>
                <a:ea typeface="ＭＳ Ｐゴシック" pitchFamily="34" charset="-128"/>
              </a:rPr>
              <a:t> i statlig sektor: LO-Stat 42 589, Akademikerne-stat 34 292, </a:t>
            </a:r>
            <a:r>
              <a:rPr lang="nb-NO" baseline="0" dirty="0" err="1">
                <a:latin typeface="Verdana" pitchFamily="34" charset="0"/>
                <a:ea typeface="ＭＳ Ｐゴシック" pitchFamily="34" charset="-128"/>
              </a:rPr>
              <a:t>Unio</a:t>
            </a:r>
            <a:r>
              <a:rPr lang="nb-NO" baseline="0" dirty="0">
                <a:latin typeface="Verdana" pitchFamily="34" charset="0"/>
                <a:ea typeface="ＭＳ Ｐゴシック" pitchFamily="34" charset="-128"/>
              </a:rPr>
              <a:t> 32 072, YS 25 192</a:t>
            </a:r>
            <a:endParaRPr lang="nb-NO" dirty="0">
              <a:latin typeface="Verdana" pitchFamily="34" charset="0"/>
              <a:ea typeface="ＭＳ Ｐゴシック" pitchFamily="34" charset="-128"/>
            </a:endParaRPr>
          </a:p>
        </p:txBody>
      </p:sp>
      <p:sp>
        <p:nvSpPr>
          <p:cNvPr id="4" name="Plassholder for lysbildenummer 3"/>
          <p:cNvSpPr>
            <a:spLocks noGrp="1"/>
          </p:cNvSpPr>
          <p:nvPr>
            <p:ph type="sldNum" sz="quarter" idx="10"/>
          </p:nvPr>
        </p:nvSpPr>
        <p:spPr/>
        <p:txBody>
          <a:bodyPr/>
          <a:lstStyle/>
          <a:p>
            <a:fld id="{51EF60CC-686B-4966-B657-39DFF080F806}" type="slidenum">
              <a:rPr lang="en-US" smtClean="0"/>
              <a:t>3</a:t>
            </a:fld>
            <a:endParaRPr lang="en-US"/>
          </a:p>
        </p:txBody>
      </p:sp>
    </p:spTree>
    <p:extLst>
      <p:ext uri="{BB962C8B-B14F-4D97-AF65-F5344CB8AC3E}">
        <p14:creationId xmlns:p14="http://schemas.microsoft.com/office/powerpoint/2010/main" val="84784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sz="2400" dirty="0">
                <a:solidFill>
                  <a:srgbClr val="0070C0"/>
                </a:solidFill>
                <a:latin typeface="Georgia" pitchFamily="18" charset="0"/>
              </a:rPr>
              <a:t>The </a:t>
            </a:r>
            <a:r>
              <a:rPr lang="nb-NO" sz="2400" dirty="0" err="1">
                <a:solidFill>
                  <a:srgbClr val="0070C0"/>
                </a:solidFill>
                <a:latin typeface="Georgia" pitchFamily="18" charset="0"/>
              </a:rPr>
              <a:t>Government</a:t>
            </a:r>
            <a:r>
              <a:rPr lang="nb-NO" sz="2400" dirty="0">
                <a:solidFill>
                  <a:srgbClr val="0070C0"/>
                </a:solidFill>
                <a:latin typeface="Georgia" pitchFamily="18" charset="0"/>
              </a:rPr>
              <a:t> and </a:t>
            </a:r>
            <a:r>
              <a:rPr lang="nb-NO" sz="2400" dirty="0" err="1">
                <a:solidFill>
                  <a:srgbClr val="0070C0"/>
                </a:solidFill>
                <a:latin typeface="Georgia" pitchFamily="18" charset="0"/>
              </a:rPr>
              <a:t>the</a:t>
            </a:r>
            <a:r>
              <a:rPr lang="nb-NO" sz="2400" dirty="0">
                <a:solidFill>
                  <a:srgbClr val="0070C0"/>
                </a:solidFill>
                <a:latin typeface="Georgia" pitchFamily="18" charset="0"/>
              </a:rPr>
              <a:t> </a:t>
            </a:r>
            <a:r>
              <a:rPr lang="nb-NO" sz="2400" dirty="0" err="1">
                <a:solidFill>
                  <a:srgbClr val="0070C0"/>
                </a:solidFill>
                <a:latin typeface="Georgia" pitchFamily="18" charset="0"/>
              </a:rPr>
              <a:t>main</a:t>
            </a:r>
            <a:r>
              <a:rPr lang="nb-NO" sz="2400" dirty="0">
                <a:solidFill>
                  <a:srgbClr val="0070C0"/>
                </a:solidFill>
                <a:latin typeface="Georgia" pitchFamily="18" charset="0"/>
              </a:rPr>
              <a:t> unions </a:t>
            </a:r>
            <a:r>
              <a:rPr lang="nb-NO" sz="2400" dirty="0" err="1">
                <a:solidFill>
                  <a:srgbClr val="0070C0"/>
                </a:solidFill>
                <a:latin typeface="Georgia" pitchFamily="18" charset="0"/>
              </a:rPr>
              <a:t>negotiate</a:t>
            </a:r>
            <a:r>
              <a:rPr lang="nb-NO" sz="2400" dirty="0">
                <a:solidFill>
                  <a:srgbClr val="0070C0"/>
                </a:solidFill>
                <a:latin typeface="Georgia" pitchFamily="18" charset="0"/>
              </a:rPr>
              <a:t> </a:t>
            </a:r>
            <a:r>
              <a:rPr lang="nb-NO" sz="2400" dirty="0" err="1">
                <a:solidFill>
                  <a:srgbClr val="0070C0"/>
                </a:solidFill>
                <a:latin typeface="Georgia" pitchFamily="18" charset="0"/>
              </a:rPr>
              <a:t>the</a:t>
            </a:r>
            <a:r>
              <a:rPr lang="nb-NO" sz="2400" dirty="0">
                <a:solidFill>
                  <a:srgbClr val="0070C0"/>
                </a:solidFill>
                <a:latin typeface="Georgia" pitchFamily="18" charset="0"/>
              </a:rPr>
              <a:t> Main </a:t>
            </a:r>
            <a:r>
              <a:rPr lang="nb-NO" sz="2400" dirty="0" err="1">
                <a:solidFill>
                  <a:srgbClr val="0070C0"/>
                </a:solidFill>
                <a:latin typeface="Georgia" pitchFamily="18" charset="0"/>
              </a:rPr>
              <a:t>Collective</a:t>
            </a:r>
            <a:r>
              <a:rPr lang="nb-NO" sz="2400" dirty="0">
                <a:solidFill>
                  <a:srgbClr val="0070C0"/>
                </a:solidFill>
                <a:latin typeface="Georgia" pitchFamily="18" charset="0"/>
              </a:rPr>
              <a:t> Agreement </a:t>
            </a:r>
            <a:r>
              <a:rPr lang="nb-NO" sz="2400" dirty="0" err="1">
                <a:solidFill>
                  <a:srgbClr val="0070C0"/>
                </a:solidFill>
                <a:latin typeface="Georgia" pitchFamily="18" charset="0"/>
              </a:rPr>
              <a:t>concerning</a:t>
            </a:r>
            <a:r>
              <a:rPr lang="nb-NO" sz="2400" dirty="0">
                <a:solidFill>
                  <a:srgbClr val="0070C0"/>
                </a:solidFill>
                <a:latin typeface="Georgia" pitchFamily="18" charset="0"/>
              </a:rPr>
              <a:t> </a:t>
            </a:r>
            <a:r>
              <a:rPr lang="nb-NO" sz="2400" dirty="0" err="1">
                <a:solidFill>
                  <a:srgbClr val="0070C0"/>
                </a:solidFill>
                <a:latin typeface="Georgia" pitchFamily="18" charset="0"/>
              </a:rPr>
              <a:t>pay</a:t>
            </a:r>
            <a:r>
              <a:rPr lang="nb-NO" sz="2400" dirty="0">
                <a:solidFill>
                  <a:srgbClr val="0070C0"/>
                </a:solidFill>
                <a:latin typeface="Georgia" pitchFamily="18" charset="0"/>
              </a:rPr>
              <a:t> and </a:t>
            </a:r>
            <a:r>
              <a:rPr lang="nb-NO" sz="2400" dirty="0" err="1">
                <a:solidFill>
                  <a:srgbClr val="0070C0"/>
                </a:solidFill>
                <a:latin typeface="Georgia" pitchFamily="18" charset="0"/>
              </a:rPr>
              <a:t>on</a:t>
            </a:r>
            <a:r>
              <a:rPr lang="nb-NO" sz="2400" dirty="0">
                <a:solidFill>
                  <a:srgbClr val="0070C0"/>
                </a:solidFill>
                <a:latin typeface="Georgia" pitchFamily="18" charset="0"/>
              </a:rPr>
              <a:t> </a:t>
            </a:r>
            <a:r>
              <a:rPr lang="nb-NO" sz="2400" dirty="0" err="1">
                <a:solidFill>
                  <a:srgbClr val="0070C0"/>
                </a:solidFill>
                <a:latin typeface="Georgia" pitchFamily="18" charset="0"/>
              </a:rPr>
              <a:t>what</a:t>
            </a:r>
            <a:r>
              <a:rPr lang="nb-NO" sz="2400" dirty="0">
                <a:solidFill>
                  <a:srgbClr val="0070C0"/>
                </a:solidFill>
                <a:latin typeface="Georgia" pitchFamily="18" charset="0"/>
              </a:rPr>
              <a:t> </a:t>
            </a:r>
            <a:r>
              <a:rPr lang="nb-NO" sz="2400" dirty="0" err="1">
                <a:solidFill>
                  <a:srgbClr val="0070C0"/>
                </a:solidFill>
                <a:latin typeface="Georgia" pitchFamily="18" charset="0"/>
              </a:rPr>
              <a:t>level</a:t>
            </a:r>
            <a:r>
              <a:rPr lang="nb-NO" sz="2400" dirty="0">
                <a:solidFill>
                  <a:srgbClr val="0070C0"/>
                </a:solidFill>
                <a:latin typeface="Georgia" pitchFamily="18" charset="0"/>
              </a:rPr>
              <a:t> and </a:t>
            </a:r>
            <a:r>
              <a:rPr lang="nb-NO" sz="2400" dirty="0" err="1">
                <a:solidFill>
                  <a:srgbClr val="0070C0"/>
                </a:solidFill>
                <a:latin typeface="Georgia" pitchFamily="18" charset="0"/>
              </a:rPr>
              <a:t>which</a:t>
            </a:r>
            <a:r>
              <a:rPr lang="nb-NO" sz="2400" dirty="0">
                <a:solidFill>
                  <a:srgbClr val="0070C0"/>
                </a:solidFill>
                <a:latin typeface="Georgia" pitchFamily="18" charset="0"/>
              </a:rPr>
              <a:t> </a:t>
            </a:r>
            <a:r>
              <a:rPr lang="nb-NO" sz="2400" dirty="0" err="1">
                <a:solidFill>
                  <a:srgbClr val="0070C0"/>
                </a:solidFill>
                <a:latin typeface="Georgia" pitchFamily="18" charset="0"/>
              </a:rPr>
              <a:t>way</a:t>
            </a:r>
            <a:r>
              <a:rPr lang="nb-NO" sz="2400" dirty="0">
                <a:solidFill>
                  <a:srgbClr val="0070C0"/>
                </a:solidFill>
                <a:latin typeface="Georgia" pitchFamily="18" charset="0"/>
              </a:rPr>
              <a:t> </a:t>
            </a:r>
            <a:r>
              <a:rPr lang="nb-NO" sz="2400" dirty="0" err="1">
                <a:solidFill>
                  <a:srgbClr val="0070C0"/>
                </a:solidFill>
                <a:latin typeface="Georgia" pitchFamily="18" charset="0"/>
              </a:rPr>
              <a:t>the</a:t>
            </a:r>
            <a:r>
              <a:rPr lang="nb-NO" sz="2400" dirty="0">
                <a:solidFill>
                  <a:srgbClr val="0070C0"/>
                </a:solidFill>
                <a:latin typeface="Georgia" pitchFamily="18" charset="0"/>
              </a:rPr>
              <a:t> </a:t>
            </a:r>
            <a:r>
              <a:rPr lang="nb-NO" sz="2400" dirty="0" err="1">
                <a:solidFill>
                  <a:srgbClr val="0070C0"/>
                </a:solidFill>
                <a:latin typeface="Georgia" pitchFamily="18" charset="0"/>
              </a:rPr>
              <a:t>frame</a:t>
            </a:r>
            <a:r>
              <a:rPr lang="nb-NO" sz="2400" dirty="0">
                <a:solidFill>
                  <a:srgbClr val="0070C0"/>
                </a:solidFill>
                <a:latin typeface="Georgia" pitchFamily="18" charset="0"/>
              </a:rPr>
              <a:t> </a:t>
            </a:r>
            <a:r>
              <a:rPr lang="nb-NO" sz="2400" dirty="0" err="1">
                <a:solidFill>
                  <a:srgbClr val="0070C0"/>
                </a:solidFill>
                <a:latin typeface="Georgia" pitchFamily="18" charset="0"/>
              </a:rPr>
              <a:t>should</a:t>
            </a:r>
            <a:r>
              <a:rPr lang="nb-NO" sz="2400" dirty="0">
                <a:solidFill>
                  <a:srgbClr val="0070C0"/>
                </a:solidFill>
                <a:latin typeface="Georgia" pitchFamily="18" charset="0"/>
              </a:rPr>
              <a:t> be used – </a:t>
            </a:r>
            <a:r>
              <a:rPr lang="nb-NO" sz="2400" dirty="0" err="1">
                <a:solidFill>
                  <a:srgbClr val="0070C0"/>
                </a:solidFill>
                <a:latin typeface="Georgia" pitchFamily="18" charset="0"/>
              </a:rPr>
              <a:t>central</a:t>
            </a:r>
            <a:r>
              <a:rPr lang="nb-NO" sz="2400" dirty="0">
                <a:solidFill>
                  <a:srgbClr val="0070C0"/>
                </a:solidFill>
                <a:latin typeface="Georgia" pitchFamily="18" charset="0"/>
              </a:rPr>
              <a:t> and </a:t>
            </a:r>
            <a:r>
              <a:rPr lang="nb-NO" sz="2400" dirty="0" err="1">
                <a:solidFill>
                  <a:srgbClr val="0070C0"/>
                </a:solidFill>
                <a:latin typeface="Georgia" pitchFamily="18" charset="0"/>
              </a:rPr>
              <a:t>local</a:t>
            </a:r>
            <a:r>
              <a:rPr lang="nb-NO" sz="2400" dirty="0">
                <a:solidFill>
                  <a:srgbClr val="0070C0"/>
                </a:solidFill>
                <a:latin typeface="Georgia" pitchFamily="18" charset="0"/>
              </a:rPr>
              <a:t> </a:t>
            </a:r>
            <a:r>
              <a:rPr lang="nb-NO" sz="2400" dirty="0" err="1">
                <a:solidFill>
                  <a:srgbClr val="0070C0"/>
                </a:solidFill>
                <a:latin typeface="Georgia" pitchFamily="18" charset="0"/>
              </a:rPr>
              <a:t>negotiations</a:t>
            </a:r>
            <a:endParaRPr lang="nb-NO" sz="2400" dirty="0">
              <a:solidFill>
                <a:srgbClr val="0070C0"/>
              </a:solidFill>
              <a:latin typeface="Georgia" pitchFamily="18" charset="0"/>
            </a:endParaRPr>
          </a:p>
          <a:p>
            <a:pPr eaLnBrk="1" hangingPunct="1">
              <a:buFontTx/>
              <a:buNone/>
            </a:pPr>
            <a:endParaRPr lang="nb-NO" sz="2400" dirty="0">
              <a:latin typeface="Georgia" pitchFamily="18" charset="0"/>
            </a:endParaRPr>
          </a:p>
          <a:p>
            <a:pPr eaLnBrk="1" hangingPunct="1"/>
            <a:r>
              <a:rPr lang="nb-NO" sz="2400" dirty="0">
                <a:solidFill>
                  <a:srgbClr val="0070C0"/>
                </a:solidFill>
                <a:latin typeface="Georgia" pitchFamily="18" charset="0"/>
              </a:rPr>
              <a:t>The </a:t>
            </a:r>
            <a:r>
              <a:rPr lang="nb-NO" sz="2400" dirty="0" err="1">
                <a:solidFill>
                  <a:srgbClr val="0070C0"/>
                </a:solidFill>
                <a:latin typeface="Georgia" pitchFamily="18" charset="0"/>
              </a:rPr>
              <a:t>means</a:t>
            </a:r>
            <a:r>
              <a:rPr lang="nb-NO" sz="2400" dirty="0">
                <a:solidFill>
                  <a:srgbClr val="0070C0"/>
                </a:solidFill>
                <a:latin typeface="Georgia" pitchFamily="18" charset="0"/>
              </a:rPr>
              <a:t> in </a:t>
            </a:r>
            <a:r>
              <a:rPr lang="nb-NO" sz="2400" dirty="0" err="1">
                <a:solidFill>
                  <a:srgbClr val="0070C0"/>
                </a:solidFill>
                <a:latin typeface="Georgia" pitchFamily="18" charset="0"/>
              </a:rPr>
              <a:t>the</a:t>
            </a:r>
            <a:r>
              <a:rPr lang="nb-NO" sz="2400" dirty="0">
                <a:solidFill>
                  <a:srgbClr val="0070C0"/>
                </a:solidFill>
                <a:latin typeface="Georgia" pitchFamily="18" charset="0"/>
              </a:rPr>
              <a:t> </a:t>
            </a:r>
            <a:r>
              <a:rPr lang="nb-NO" sz="2400" dirty="0" err="1">
                <a:solidFill>
                  <a:srgbClr val="0070C0"/>
                </a:solidFill>
                <a:latin typeface="Georgia" pitchFamily="18" charset="0"/>
              </a:rPr>
              <a:t>Negotiation</a:t>
            </a:r>
            <a:r>
              <a:rPr lang="nb-NO" sz="2400" dirty="0">
                <a:solidFill>
                  <a:srgbClr val="0070C0"/>
                </a:solidFill>
                <a:latin typeface="Georgia" pitchFamily="18" charset="0"/>
              </a:rPr>
              <a:t> system</a:t>
            </a:r>
            <a:r>
              <a:rPr lang="nb-NO" sz="2400" dirty="0">
                <a:latin typeface="Georgia" pitchFamily="18" charset="0"/>
              </a:rPr>
              <a:t>:</a:t>
            </a:r>
          </a:p>
          <a:p>
            <a:pPr lvl="1">
              <a:lnSpc>
                <a:spcPct val="170000"/>
              </a:lnSpc>
            </a:pPr>
            <a:r>
              <a:rPr lang="nb-NO" sz="2000" dirty="0" err="1">
                <a:solidFill>
                  <a:srgbClr val="0070C0"/>
                </a:solidFill>
                <a:latin typeface="Georgia" pitchFamily="18" charset="0"/>
              </a:rPr>
              <a:t>Changes</a:t>
            </a:r>
            <a:r>
              <a:rPr lang="nb-NO" sz="2000" dirty="0">
                <a:solidFill>
                  <a:srgbClr val="0070C0"/>
                </a:solidFill>
                <a:latin typeface="Georgia" pitchFamily="18" charset="0"/>
              </a:rPr>
              <a:t> </a:t>
            </a:r>
            <a:r>
              <a:rPr lang="nb-NO" sz="2000" dirty="0" err="1">
                <a:solidFill>
                  <a:srgbClr val="0070C0"/>
                </a:solidFill>
                <a:latin typeface="Georgia" pitchFamily="18" charset="0"/>
              </a:rPr>
              <a:t>of</a:t>
            </a:r>
            <a:r>
              <a:rPr lang="nb-NO" sz="2000" dirty="0">
                <a:solidFill>
                  <a:srgbClr val="0070C0"/>
                </a:solidFill>
                <a:latin typeface="Georgia" pitchFamily="18" charset="0"/>
              </a:rPr>
              <a:t> </a:t>
            </a:r>
            <a:r>
              <a:rPr lang="nb-NO" sz="2000" dirty="0" err="1">
                <a:solidFill>
                  <a:srgbClr val="0070C0"/>
                </a:solidFill>
                <a:latin typeface="Georgia" pitchFamily="18" charset="0"/>
              </a:rPr>
              <a:t>the</a:t>
            </a:r>
            <a:r>
              <a:rPr lang="nb-NO" sz="2000" dirty="0">
                <a:solidFill>
                  <a:srgbClr val="0070C0"/>
                </a:solidFill>
                <a:latin typeface="Georgia" pitchFamily="18" charset="0"/>
              </a:rPr>
              <a:t> </a:t>
            </a:r>
            <a:r>
              <a:rPr lang="nb-NO" sz="2000" dirty="0" err="1">
                <a:solidFill>
                  <a:srgbClr val="0070C0"/>
                </a:solidFill>
                <a:latin typeface="Georgia" pitchFamily="18" charset="0"/>
              </a:rPr>
              <a:t>Civil</a:t>
            </a:r>
            <a:r>
              <a:rPr lang="nb-NO" sz="2000" dirty="0">
                <a:solidFill>
                  <a:srgbClr val="0070C0"/>
                </a:solidFill>
                <a:latin typeface="Georgia" pitchFamily="18" charset="0"/>
              </a:rPr>
              <a:t> Service </a:t>
            </a:r>
            <a:r>
              <a:rPr lang="nb-NO" sz="2000" dirty="0" err="1">
                <a:solidFill>
                  <a:srgbClr val="0070C0"/>
                </a:solidFill>
                <a:latin typeface="Georgia" pitchFamily="18" charset="0"/>
              </a:rPr>
              <a:t>Pay</a:t>
            </a:r>
            <a:r>
              <a:rPr lang="nb-NO" sz="2000" dirty="0">
                <a:solidFill>
                  <a:srgbClr val="0070C0"/>
                </a:solidFill>
                <a:latin typeface="Georgia" pitchFamily="18" charset="0"/>
              </a:rPr>
              <a:t> Grades </a:t>
            </a:r>
          </a:p>
          <a:p>
            <a:pPr lvl="1">
              <a:lnSpc>
                <a:spcPct val="170000"/>
              </a:lnSpc>
            </a:pPr>
            <a:r>
              <a:rPr lang="nb-NO" sz="2000" dirty="0">
                <a:solidFill>
                  <a:srgbClr val="0070C0"/>
                </a:solidFill>
                <a:latin typeface="Georgia" pitchFamily="18" charset="0"/>
              </a:rPr>
              <a:t>Central </a:t>
            </a:r>
            <a:r>
              <a:rPr lang="nb-NO" sz="2000" dirty="0" err="1">
                <a:solidFill>
                  <a:srgbClr val="0070C0"/>
                </a:solidFill>
                <a:latin typeface="Georgia" pitchFamily="18" charset="0"/>
              </a:rPr>
              <a:t>negotiations</a:t>
            </a:r>
            <a:endParaRPr lang="nb-NO" sz="2000" dirty="0">
              <a:solidFill>
                <a:srgbClr val="0070C0"/>
              </a:solidFill>
              <a:latin typeface="Georgia" pitchFamily="18" charset="0"/>
            </a:endParaRPr>
          </a:p>
          <a:p>
            <a:pPr lvl="1">
              <a:lnSpc>
                <a:spcPct val="170000"/>
              </a:lnSpc>
            </a:pPr>
            <a:r>
              <a:rPr lang="nb-NO" sz="2000" dirty="0" err="1">
                <a:solidFill>
                  <a:srgbClr val="0070C0"/>
                </a:solidFill>
                <a:latin typeface="Georgia" pitchFamily="18" charset="0"/>
              </a:rPr>
              <a:t>Local</a:t>
            </a:r>
            <a:r>
              <a:rPr lang="nb-NO" sz="2000" dirty="0">
                <a:solidFill>
                  <a:srgbClr val="0070C0"/>
                </a:solidFill>
                <a:latin typeface="Georgia" pitchFamily="18" charset="0"/>
              </a:rPr>
              <a:t> </a:t>
            </a:r>
            <a:r>
              <a:rPr lang="nb-NO" sz="2000" dirty="0" err="1">
                <a:solidFill>
                  <a:srgbClr val="0070C0"/>
                </a:solidFill>
                <a:latin typeface="Georgia" pitchFamily="18" charset="0"/>
              </a:rPr>
              <a:t>negotiations</a:t>
            </a:r>
            <a:endParaRPr lang="nb-NO" sz="2000" dirty="0">
              <a:solidFill>
                <a:srgbClr val="0070C0"/>
              </a:solidFill>
              <a:latin typeface="Georgia" pitchFamily="18" charset="0"/>
            </a:endParaRPr>
          </a:p>
          <a:p>
            <a:endParaRPr lang="en-US" dirty="0"/>
          </a:p>
        </p:txBody>
      </p:sp>
      <p:sp>
        <p:nvSpPr>
          <p:cNvPr id="4" name="Plassholder for lysbildenummer 3"/>
          <p:cNvSpPr>
            <a:spLocks noGrp="1"/>
          </p:cNvSpPr>
          <p:nvPr>
            <p:ph type="sldNum" sz="quarter" idx="10"/>
          </p:nvPr>
        </p:nvSpPr>
        <p:spPr/>
        <p:txBody>
          <a:bodyPr/>
          <a:lstStyle/>
          <a:p>
            <a:fld id="{3F4BDA00-18BB-49D9-9808-E77DD713A69E}" type="slidenum">
              <a:rPr lang="en-US" smtClean="0"/>
              <a:t>4</a:t>
            </a:fld>
            <a:endParaRPr lang="en-US"/>
          </a:p>
        </p:txBody>
      </p:sp>
    </p:spTree>
    <p:extLst>
      <p:ext uri="{BB962C8B-B14F-4D97-AF65-F5344CB8AC3E}">
        <p14:creationId xmlns:p14="http://schemas.microsoft.com/office/powerpoint/2010/main" val="186972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Akademikernes 13</a:t>
            </a:r>
            <a:r>
              <a:rPr lang="nb-NO" baseline="0" dirty="0"/>
              <a:t> – medlemsforeninger + våre to samarbeidende foreninger i statlig tariffområde </a:t>
            </a:r>
          </a:p>
          <a:p>
            <a:endParaRPr lang="nb-NO" baseline="0" dirty="0"/>
          </a:p>
          <a:p>
            <a:r>
              <a:rPr lang="nb-NO" baseline="0" dirty="0"/>
              <a:t>Alle disses medlemmer skal ivaretas – finne praktiske løsninger på samarbeid og ivaretagelse. </a:t>
            </a:r>
            <a:endParaRPr lang="nb-NO" dirty="0"/>
          </a:p>
        </p:txBody>
      </p:sp>
      <p:sp>
        <p:nvSpPr>
          <p:cNvPr id="4" name="Plassholder for lysbildenummer 3"/>
          <p:cNvSpPr>
            <a:spLocks noGrp="1"/>
          </p:cNvSpPr>
          <p:nvPr>
            <p:ph type="sldNum" sz="quarter" idx="10"/>
          </p:nvPr>
        </p:nvSpPr>
        <p:spPr/>
        <p:txBody>
          <a:bodyPr/>
          <a:lstStyle/>
          <a:p>
            <a:fld id="{791C2356-C3B4-4991-B0DC-E1DE450C9C41}" type="slidenum">
              <a:rPr lang="en-US" smtClean="0"/>
              <a:pPr/>
              <a:t>5</a:t>
            </a:fld>
            <a:endParaRPr lang="en-US"/>
          </a:p>
        </p:txBody>
      </p:sp>
    </p:spTree>
    <p:extLst>
      <p:ext uri="{BB962C8B-B14F-4D97-AF65-F5344CB8AC3E}">
        <p14:creationId xmlns:p14="http://schemas.microsoft.com/office/powerpoint/2010/main" val="179675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0" fontAlgn="base" hangingPunct="0"/>
            <a:r>
              <a:rPr lang="nb-NO" sz="1200" kern="1200" dirty="0">
                <a:solidFill>
                  <a:schemeClr val="tx1"/>
                </a:solidFill>
                <a:effectLst/>
                <a:latin typeface="Georgia"/>
                <a:ea typeface="ヒラギノ角ゴ Pro W3" charset="0"/>
                <a:cs typeface="ヒラギノ角ゴ Pro W3" charset="0"/>
              </a:rPr>
              <a:t>	</a:t>
            </a:r>
            <a:endParaRPr lang="nb-NO" dirty="0"/>
          </a:p>
        </p:txBody>
      </p:sp>
      <p:sp>
        <p:nvSpPr>
          <p:cNvPr id="4" name="Plassholder for lysbildenummer 3"/>
          <p:cNvSpPr>
            <a:spLocks noGrp="1"/>
          </p:cNvSpPr>
          <p:nvPr>
            <p:ph type="sldNum" sz="quarter" idx="10"/>
          </p:nvPr>
        </p:nvSpPr>
        <p:spPr/>
        <p:txBody>
          <a:bodyPr/>
          <a:lstStyle/>
          <a:p>
            <a:fld id="{791C2356-C3B4-4991-B0DC-E1DE450C9C41}" type="slidenum">
              <a:rPr lang="en-US" smtClean="0"/>
              <a:pPr/>
              <a:t>6</a:t>
            </a:fld>
            <a:endParaRPr lang="en-US"/>
          </a:p>
        </p:txBody>
      </p:sp>
    </p:spTree>
    <p:extLst>
      <p:ext uri="{BB962C8B-B14F-4D97-AF65-F5344CB8AC3E}">
        <p14:creationId xmlns:p14="http://schemas.microsoft.com/office/powerpoint/2010/main" val="378722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91C2356-C3B4-4991-B0DC-E1DE450C9C41}" type="slidenum">
              <a:rPr lang="en-US" smtClean="0"/>
              <a:pPr/>
              <a:t>8</a:t>
            </a:fld>
            <a:endParaRPr lang="en-US"/>
          </a:p>
        </p:txBody>
      </p:sp>
    </p:spTree>
    <p:extLst>
      <p:ext uri="{BB962C8B-B14F-4D97-AF65-F5344CB8AC3E}">
        <p14:creationId xmlns:p14="http://schemas.microsoft.com/office/powerpoint/2010/main" val="330515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blir dette bra for våre medlemmer – vi går fra å konkurrere med alle til å konkurrere</a:t>
            </a:r>
            <a:r>
              <a:rPr lang="nb-NO" baseline="0" dirty="0"/>
              <a:t> med våre søsterforeninger. </a:t>
            </a:r>
          </a:p>
          <a:p>
            <a:endParaRPr lang="nb-NO" baseline="0" dirty="0"/>
          </a:p>
          <a:p>
            <a:pPr marL="171450" indent="-171450">
              <a:buFontTx/>
              <a:buChar char="-"/>
            </a:pPr>
            <a:r>
              <a:rPr lang="nb-NO" baseline="0" dirty="0"/>
              <a:t>Vi får skilt ut vår egen lønnsmasse </a:t>
            </a:r>
          </a:p>
          <a:p>
            <a:pPr marL="171450" indent="-171450">
              <a:buFontTx/>
              <a:buChar char="-"/>
            </a:pPr>
            <a:r>
              <a:rPr lang="nb-NO" baseline="0" dirty="0"/>
              <a:t>Slipper å subsidiere de andres generelle tillegg – som gir bedre uttelling for </a:t>
            </a:r>
            <a:r>
              <a:rPr lang="nb-NO" baseline="0" dirty="0" err="1"/>
              <a:t>lavtlønnsgruppene</a:t>
            </a:r>
            <a:r>
              <a:rPr lang="nb-NO" baseline="0" dirty="0"/>
              <a:t> enn våre medlemmer og som allerede gir en skjevdeling på bekostning av våre medlemmer</a:t>
            </a:r>
          </a:p>
          <a:p>
            <a:pPr marL="171450" indent="-171450">
              <a:buFontTx/>
              <a:buChar char="-"/>
            </a:pPr>
            <a:r>
              <a:rPr lang="nb-NO" baseline="0" dirty="0"/>
              <a:t>Mer penger ut til lokal fordeling – slipper skjevdelingen av det generelle tillegget – som hittil har tatt største delen av økonomien </a:t>
            </a:r>
          </a:p>
          <a:p>
            <a:pPr marL="171450" indent="-171450">
              <a:buFontTx/>
              <a:buChar char="-"/>
            </a:pPr>
            <a:r>
              <a:rPr lang="nb-NO" baseline="0" dirty="0"/>
              <a:t>Mer penger til lokal fordeling – større sammenheng mellom jobben man gjør og lønnen man får – oppleves nærere for den enkelte</a:t>
            </a:r>
          </a:p>
          <a:p>
            <a:pPr marL="171450" indent="-171450">
              <a:buFontTx/>
              <a:buChar char="-"/>
            </a:pPr>
            <a:r>
              <a:rPr lang="nb-NO" baseline="0" dirty="0"/>
              <a:t>Mulig å foreta lokale tilpasninger – justere grupper eller bruke lønn som virkemiddel på ulike utfordringer lokalt </a:t>
            </a:r>
          </a:p>
          <a:p>
            <a:pPr marL="0" indent="0">
              <a:buFontTx/>
              <a:buNone/>
            </a:pPr>
            <a:endParaRPr lang="nb-NO" dirty="0"/>
          </a:p>
        </p:txBody>
      </p:sp>
      <p:sp>
        <p:nvSpPr>
          <p:cNvPr id="4" name="Plassholder for lysbildenummer 3"/>
          <p:cNvSpPr>
            <a:spLocks noGrp="1"/>
          </p:cNvSpPr>
          <p:nvPr>
            <p:ph type="sldNum" sz="quarter" idx="10"/>
          </p:nvPr>
        </p:nvSpPr>
        <p:spPr/>
        <p:txBody>
          <a:bodyPr/>
          <a:lstStyle/>
          <a:p>
            <a:fld id="{791C2356-C3B4-4991-B0DC-E1DE450C9C41}" type="slidenum">
              <a:rPr lang="en-US" smtClean="0"/>
              <a:pPr/>
              <a:t>9</a:t>
            </a:fld>
            <a:endParaRPr lang="en-US"/>
          </a:p>
        </p:txBody>
      </p:sp>
    </p:spTree>
    <p:extLst>
      <p:ext uri="{BB962C8B-B14F-4D97-AF65-F5344CB8AC3E}">
        <p14:creationId xmlns:p14="http://schemas.microsoft.com/office/powerpoint/2010/main" val="168380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illustrasjon på ulikhetene i den</a:t>
            </a:r>
            <a:r>
              <a:rPr lang="nb-NO" baseline="0" dirty="0"/>
              <a:t> økonomiske fordelingen etter de to ulike tariffavtalene. </a:t>
            </a:r>
          </a:p>
          <a:p>
            <a:endParaRPr lang="nb-NO" baseline="0" dirty="0"/>
          </a:p>
          <a:p>
            <a:r>
              <a:rPr lang="nb-NO" baseline="0" dirty="0"/>
              <a:t>Utgangspunktet er tatt fra SBU-tall – gjennomsnittslønn for statlige ansatte med Akademisk utdanning – </a:t>
            </a:r>
            <a:r>
              <a:rPr lang="nb-NO" baseline="0" dirty="0" err="1"/>
              <a:t>dvs</a:t>
            </a:r>
            <a:r>
              <a:rPr lang="nb-NO" baseline="0" dirty="0"/>
              <a:t> Universitet og høgskole-utdanning. </a:t>
            </a:r>
          </a:p>
          <a:p>
            <a:r>
              <a:rPr lang="nb-NO" baseline="0" dirty="0"/>
              <a:t>Med Akademikernes avtale, vil disse ansatte gitte kronetillegg beregnet ut fra de prosentene Akademikerne har forhandlet frem – </a:t>
            </a:r>
            <a:r>
              <a:rPr lang="nb-NO" baseline="0" dirty="0" err="1"/>
              <a:t>dvs</a:t>
            </a:r>
            <a:r>
              <a:rPr lang="nb-NO" baseline="0" dirty="0"/>
              <a:t> 0,5 % generelt tillegg og 2,3 % fra lokale forhandlinger (justert pr dato/virkningstidspunkt)</a:t>
            </a:r>
          </a:p>
          <a:p>
            <a:endParaRPr lang="nb-NO" baseline="0" dirty="0"/>
          </a:p>
          <a:p>
            <a:r>
              <a:rPr lang="nb-NO" baseline="0" dirty="0"/>
              <a:t>Beløpene er angitt i kroner. Summert gir Akademikernes avtale i gjennomsnitt et tillegg på totalt kr 16520, mens de øvriges avtale gir i gjennomsnitt et tillegg på kr 12985</a:t>
            </a:r>
          </a:p>
          <a:p>
            <a:r>
              <a:rPr lang="nb-NO" baseline="0" dirty="0"/>
              <a:t>(mye av årsaken er at Akademikernes medlemmer har gjennomsnittlig en høyere årslønn enn de øvriges medlemmer). Akademikernes modell og avtale er ikke dårligere enn de øvrige sin avtale selv om vi har mindre avsetning til sentralt generelt tillegg. </a:t>
            </a:r>
          </a:p>
          <a:p>
            <a:endParaRPr lang="nb-NO"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nb-NO" b="1" u="sng" baseline="0" dirty="0"/>
              <a:t>Viktig å poengtere </a:t>
            </a:r>
            <a:r>
              <a:rPr lang="nb-NO" baseline="0" dirty="0"/>
              <a:t>likevel at dette kun er en illustrasjon, det gir ikke fasitsvar på hvor mye hver enkelt får i kroner ut av lønnsoppgjøret. Det vil variere etter lønnstrinn (eks prosentvis generelt tillegg), og det vil variere i virksomhetene hvordan man velger å fordele midlene. </a:t>
            </a:r>
          </a:p>
          <a:p>
            <a:endParaRPr lang="nb-NO" baseline="0" dirty="0"/>
          </a:p>
          <a:p>
            <a:r>
              <a:rPr lang="nb-NO" baseline="0" dirty="0"/>
              <a:t>Tilsvarende illustrasjon for de øvriges avtale. </a:t>
            </a:r>
          </a:p>
          <a:p>
            <a:endParaRPr lang="nb-NO"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nb-NO" u="sng" baseline="0" dirty="0"/>
              <a:t>Poeng</a:t>
            </a:r>
            <a:r>
              <a:rPr lang="nb-NO" baseline="0" dirty="0"/>
              <a:t>: De øvriges avtale har en større sikring i form av generelt tillegg – men vår avtale har et større potensiale. Over tid og med all økonomi til lokale forhandlinger, tror vi at våre medlemmer vil komme godt ut av det. I tillegg bidrar en lokal handlefrihet til å kunne ivareta eks rekrutteringsutfordringer, fungere som </a:t>
            </a:r>
            <a:r>
              <a:rPr lang="nb-NO" baseline="0" dirty="0" err="1"/>
              <a:t>reellt</a:t>
            </a:r>
            <a:r>
              <a:rPr lang="nb-NO" baseline="0" dirty="0"/>
              <a:t> virkemiddel for å belønne innsats, resultat, kompleksitet mv.  </a:t>
            </a:r>
            <a:endParaRPr lang="nb-NO"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791C2356-C3B4-4991-B0DC-E1DE450C9C41}" type="slidenum">
              <a:rPr lang="en-US" smtClean="0"/>
              <a:pPr/>
              <a:t>10</a:t>
            </a:fld>
            <a:endParaRPr lang="en-US"/>
          </a:p>
        </p:txBody>
      </p:sp>
    </p:spTree>
    <p:extLst>
      <p:ext uri="{BB962C8B-B14F-4D97-AF65-F5344CB8AC3E}">
        <p14:creationId xmlns:p14="http://schemas.microsoft.com/office/powerpoint/2010/main" val="392831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0" fontAlgn="base" hangingPunct="0"/>
            <a:r>
              <a:rPr lang="nb-NO" sz="1200" kern="1200" dirty="0">
                <a:solidFill>
                  <a:schemeClr val="tx1"/>
                </a:solidFill>
                <a:effectLst/>
                <a:latin typeface="Georgia"/>
                <a:ea typeface="ヒラギノ角ゴ Pro W3" charset="0"/>
                <a:cs typeface="ヒラギノ角ゴ Pro W3" charset="0"/>
              </a:rPr>
              <a:t>Illustrasjon</a:t>
            </a:r>
            <a:r>
              <a:rPr lang="nb-NO" sz="1200" kern="1200" baseline="0" dirty="0">
                <a:solidFill>
                  <a:schemeClr val="tx1"/>
                </a:solidFill>
                <a:effectLst/>
                <a:latin typeface="Georgia"/>
                <a:ea typeface="ヒラギノ角ゴ Pro W3" charset="0"/>
                <a:cs typeface="ヒラギノ角ゴ Pro W3" charset="0"/>
              </a:rPr>
              <a:t> på gammel HTA (også før 2016-versjonen) og nytt system etter implementering i 2017</a:t>
            </a:r>
          </a:p>
          <a:p>
            <a:pPr eaLnBrk="0" fontAlgn="base" hangingPunct="0"/>
            <a:endParaRPr lang="nb-NO" sz="1200" kern="1200" baseline="0" dirty="0">
              <a:solidFill>
                <a:schemeClr val="tx1"/>
              </a:solidFill>
              <a:effectLst/>
              <a:latin typeface="Georgia"/>
              <a:ea typeface="ヒラギノ角ゴ Pro W3" charset="0"/>
              <a:cs typeface="ヒラギノ角ゴ Pro W3" charset="0"/>
            </a:endParaRPr>
          </a:p>
          <a:p>
            <a:pPr eaLnBrk="0" fontAlgn="base" hangingPunct="0"/>
            <a:r>
              <a:rPr lang="nb-NO" sz="1200" kern="1200" baseline="0" dirty="0">
                <a:solidFill>
                  <a:schemeClr val="tx1"/>
                </a:solidFill>
                <a:effectLst/>
                <a:latin typeface="Georgia"/>
                <a:ea typeface="ヒラギノ角ゴ Pro W3" charset="0"/>
                <a:cs typeface="ヒラギノ角ゴ Pro W3" charset="0"/>
              </a:rPr>
              <a:t>Fellesbestemmelsene bør være like for alle arbeidstakere – sosiale rettigheter og plikter. Det er et eksplisitt ønske fra staten / KMD </a:t>
            </a:r>
          </a:p>
          <a:p>
            <a:pPr eaLnBrk="0" fontAlgn="base" hangingPunct="0"/>
            <a:endParaRPr lang="nb-NO" sz="1200" kern="1200" baseline="0" dirty="0">
              <a:solidFill>
                <a:schemeClr val="tx1"/>
              </a:solidFill>
              <a:effectLst/>
              <a:latin typeface="Georgia"/>
              <a:ea typeface="ヒラギノ角ゴ Pro W3" charset="0"/>
              <a:cs typeface="ヒラギノ角ゴ Pro W3" charset="0"/>
            </a:endParaRPr>
          </a:p>
          <a:p>
            <a:pPr eaLnBrk="0" fontAlgn="base" hangingPunct="0"/>
            <a:r>
              <a:rPr lang="nb-NO" sz="1200" kern="1200" baseline="0" dirty="0">
                <a:solidFill>
                  <a:schemeClr val="tx1"/>
                </a:solidFill>
                <a:effectLst/>
                <a:latin typeface="Georgia"/>
                <a:ea typeface="ヒラギノ角ゴ Pro W3" charset="0"/>
                <a:cs typeface="ヒラギノ角ゴ Pro W3" charset="0"/>
              </a:rPr>
              <a:t>De tre nederste elementene – endringen – fordelingen av totaløkonomien. </a:t>
            </a:r>
          </a:p>
          <a:p>
            <a:pPr eaLnBrk="0" fontAlgn="base" hangingPunct="0"/>
            <a:endParaRPr lang="nb-NO" sz="1200" kern="1200" dirty="0">
              <a:solidFill>
                <a:schemeClr val="tx1"/>
              </a:solidFill>
              <a:effectLst/>
              <a:latin typeface="Georgia"/>
              <a:ea typeface="ヒラギノ角ゴ Pro W3" charset="0"/>
              <a:cs typeface="ヒラギノ角ゴ Pro W3" charset="0"/>
            </a:endParaRPr>
          </a:p>
          <a:p>
            <a:pPr rtl="0"/>
            <a:endParaRPr lang="nb-NO" dirty="0"/>
          </a:p>
        </p:txBody>
      </p:sp>
      <p:sp>
        <p:nvSpPr>
          <p:cNvPr id="4" name="Plassholder for lysbildenummer 3"/>
          <p:cNvSpPr>
            <a:spLocks noGrp="1"/>
          </p:cNvSpPr>
          <p:nvPr>
            <p:ph type="sldNum" sz="quarter" idx="10"/>
          </p:nvPr>
        </p:nvSpPr>
        <p:spPr/>
        <p:txBody>
          <a:bodyPr/>
          <a:lstStyle/>
          <a:p>
            <a:fld id="{791C2356-C3B4-4991-B0DC-E1DE450C9C41}" type="slidenum">
              <a:rPr lang="en-US" smtClean="0"/>
              <a:pPr/>
              <a:t>11</a:t>
            </a:fld>
            <a:endParaRPr lang="en-US"/>
          </a:p>
        </p:txBody>
      </p:sp>
    </p:spTree>
    <p:extLst>
      <p:ext uri="{BB962C8B-B14F-4D97-AF65-F5344CB8AC3E}">
        <p14:creationId xmlns:p14="http://schemas.microsoft.com/office/powerpoint/2010/main" val="354350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48069A14-C83F-4286-BD89-91CE632143D9}" type="datetimeFigureOut">
              <a:rPr lang="en-US" smtClean="0"/>
              <a:t>9/23/2016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312755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48069A14-C83F-4286-BD89-91CE632143D9}" type="datetimeFigureOut">
              <a:rPr lang="en-US" smtClean="0"/>
              <a:t>9/23/2016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44583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48069A14-C83F-4286-BD89-91CE632143D9}" type="datetimeFigureOut">
              <a:rPr lang="en-US" smtClean="0"/>
              <a:t>9/23/2016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4069714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tel og innhold">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108267" y="6375401"/>
            <a:ext cx="626533" cy="411163"/>
          </a:xfrm>
          <a:prstGeom prst="rect">
            <a:avLst/>
          </a:prstGeom>
        </p:spPr>
        <p:txBody>
          <a:bodyPr anchor="ct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algn="r" eaLnBrk="1" hangingPunct="1"/>
            <a:fld id="{6A609B61-C59F-4DEE-A7B6-BBD3130F8942}" type="slidenum">
              <a:rPr lang="en-US" sz="800">
                <a:solidFill>
                  <a:srgbClr val="04253C"/>
                </a:solidFill>
                <a:latin typeface="Georgia" pitchFamily="18" charset="0"/>
              </a:rPr>
              <a:pPr algn="r" eaLnBrk="1" hangingPunct="1"/>
              <a:t>‹#›</a:t>
            </a:fld>
            <a:endParaRPr lang="en-US" sz="800">
              <a:solidFill>
                <a:srgbClr val="04253C"/>
              </a:solidFill>
              <a:latin typeface="Georgia" pitchFamily="18" charset="0"/>
            </a:endParaRPr>
          </a:p>
        </p:txBody>
      </p:sp>
      <p:sp>
        <p:nvSpPr>
          <p:cNvPr id="13" name="Title 1"/>
          <p:cNvSpPr>
            <a:spLocks noGrp="1"/>
          </p:cNvSpPr>
          <p:nvPr>
            <p:ph type="title"/>
          </p:nvPr>
        </p:nvSpPr>
        <p:spPr>
          <a:xfrm>
            <a:off x="577062" y="634995"/>
            <a:ext cx="10024345" cy="720000"/>
          </a:xfrm>
          <a:prstGeom prst="rect">
            <a:avLst/>
          </a:prstGeom>
        </p:spPr>
        <p:txBody>
          <a:bodyPr/>
          <a:lstStyle>
            <a:lvl1pPr algn="l">
              <a:defRPr sz="2800" baseline="0">
                <a:latin typeface="Georgia"/>
              </a:defRPr>
            </a:lvl1pPr>
          </a:lstStyle>
          <a:p>
            <a:r>
              <a:rPr lang="nb-NO"/>
              <a:t>Klikk for å redigere tittelstil</a:t>
            </a:r>
            <a:endParaRPr lang="en-US" dirty="0"/>
          </a:p>
        </p:txBody>
      </p:sp>
      <p:sp>
        <p:nvSpPr>
          <p:cNvPr id="14" name="Text Placeholder 8"/>
          <p:cNvSpPr>
            <a:spLocks noGrp="1"/>
          </p:cNvSpPr>
          <p:nvPr>
            <p:ph type="body" sz="quarter" idx="12"/>
          </p:nvPr>
        </p:nvSpPr>
        <p:spPr>
          <a:xfrm>
            <a:off x="577062" y="1350934"/>
            <a:ext cx="6924405" cy="4440267"/>
          </a:xfrm>
          <a:prstGeom prst="rect">
            <a:avLst/>
          </a:prstGeom>
        </p:spPr>
        <p:txBody>
          <a:bodyPr>
            <a:noAutofit/>
          </a:bodyPr>
          <a:lstStyle>
            <a:lvl1pPr>
              <a:defRPr sz="2000" baseline="0">
                <a:latin typeface="Georgia"/>
                <a:sym typeface="Wingdings" pitchFamily="2" charset="2"/>
              </a:defRPr>
            </a:lvl1pPr>
            <a:lvl2pPr>
              <a:defRPr/>
            </a:lvl2pPr>
            <a:lvl3pPr>
              <a:defRPr/>
            </a:lvl3pPr>
            <a:lvl4pPr>
              <a:defRPr baseline="0"/>
            </a:lvl4pPr>
            <a:lvl5pPr>
              <a:defRPr baseline="0"/>
            </a:lvl5pPr>
          </a:lstStyle>
          <a:p>
            <a:pPr lvl="0"/>
            <a:r>
              <a:rPr lang="nb-NO" noProof="0"/>
              <a:t>Klikk for å redigere tekststiler i malen</a:t>
            </a:r>
          </a:p>
        </p:txBody>
      </p:sp>
      <p:sp>
        <p:nvSpPr>
          <p:cNvPr id="9" name="Text Placeholder 14"/>
          <p:cNvSpPr>
            <a:spLocks noGrp="1"/>
          </p:cNvSpPr>
          <p:nvPr>
            <p:ph type="body" sz="quarter" idx="10"/>
          </p:nvPr>
        </p:nvSpPr>
        <p:spPr>
          <a:xfrm>
            <a:off x="1947333" y="6481230"/>
            <a:ext cx="8602133" cy="558800"/>
          </a:xfrm>
          <a:prstGeom prst="rect">
            <a:avLst/>
          </a:prstGeom>
        </p:spPr>
        <p:txBody>
          <a:bodyPr vert="horz"/>
          <a:lstStyle>
            <a:lvl1pPr marL="0" indent="0" algn="ctr">
              <a:buNone/>
              <a:defRPr sz="800">
                <a:solidFill>
                  <a:srgbClr val="4C4D6B"/>
                </a:solidFill>
                <a:latin typeface="Georgia"/>
                <a:cs typeface="Georgia"/>
              </a:defRPr>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nb-NO"/>
              <a:t>Klikk for å redigere tekststiler i malen</a:t>
            </a:r>
          </a:p>
        </p:txBody>
      </p:sp>
    </p:spTree>
    <p:extLst>
      <p:ext uri="{BB962C8B-B14F-4D97-AF65-F5344CB8AC3E}">
        <p14:creationId xmlns:p14="http://schemas.microsoft.com/office/powerpoint/2010/main" val="1916915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108267" y="6375401"/>
            <a:ext cx="626533" cy="411163"/>
          </a:xfrm>
          <a:prstGeom prst="rect">
            <a:avLst/>
          </a:prstGeom>
        </p:spPr>
        <p:txBody>
          <a:bodyPr anchor="ct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algn="r" eaLnBrk="1" hangingPunct="1"/>
            <a:fld id="{6A609B61-C59F-4DEE-A7B6-BBD3130F8942}" type="slidenum">
              <a:rPr lang="en-US" sz="800">
                <a:solidFill>
                  <a:srgbClr val="04253C"/>
                </a:solidFill>
                <a:latin typeface="Georgia" pitchFamily="18" charset="0"/>
              </a:rPr>
              <a:pPr algn="r" eaLnBrk="1" hangingPunct="1"/>
              <a:t>‹#›</a:t>
            </a:fld>
            <a:endParaRPr lang="en-US" sz="800">
              <a:solidFill>
                <a:srgbClr val="04253C"/>
              </a:solidFill>
              <a:latin typeface="Georgia" pitchFamily="18" charset="0"/>
            </a:endParaRPr>
          </a:p>
        </p:txBody>
      </p:sp>
      <p:sp>
        <p:nvSpPr>
          <p:cNvPr id="13" name="Title 1"/>
          <p:cNvSpPr>
            <a:spLocks noGrp="1"/>
          </p:cNvSpPr>
          <p:nvPr>
            <p:ph type="title"/>
          </p:nvPr>
        </p:nvSpPr>
        <p:spPr>
          <a:xfrm>
            <a:off x="577062" y="634995"/>
            <a:ext cx="10024345" cy="720000"/>
          </a:xfrm>
          <a:prstGeom prst="rect">
            <a:avLst/>
          </a:prstGeom>
        </p:spPr>
        <p:txBody>
          <a:bodyPr/>
          <a:lstStyle>
            <a:lvl1pPr algn="l">
              <a:defRPr sz="2800" baseline="0">
                <a:latin typeface="Georgia"/>
              </a:defRPr>
            </a:lvl1pPr>
          </a:lstStyle>
          <a:p>
            <a:r>
              <a:rPr lang="nb-NO"/>
              <a:t>Klikk for å redigere tittelstil</a:t>
            </a:r>
            <a:endParaRPr lang="en-US" dirty="0"/>
          </a:p>
        </p:txBody>
      </p:sp>
      <p:sp>
        <p:nvSpPr>
          <p:cNvPr id="14" name="Text Placeholder 8"/>
          <p:cNvSpPr>
            <a:spLocks noGrp="1"/>
          </p:cNvSpPr>
          <p:nvPr>
            <p:ph type="body" sz="quarter" idx="12"/>
          </p:nvPr>
        </p:nvSpPr>
        <p:spPr>
          <a:xfrm>
            <a:off x="577062" y="1350934"/>
            <a:ext cx="6924405" cy="4440267"/>
          </a:xfrm>
          <a:prstGeom prst="rect">
            <a:avLst/>
          </a:prstGeom>
        </p:spPr>
        <p:txBody>
          <a:bodyPr>
            <a:noAutofit/>
          </a:bodyPr>
          <a:lstStyle>
            <a:lvl1pPr>
              <a:defRPr sz="2000" baseline="0">
                <a:latin typeface="Georgia"/>
                <a:sym typeface="Wingdings" pitchFamily="2" charset="2"/>
              </a:defRPr>
            </a:lvl1pPr>
            <a:lvl2pPr>
              <a:defRPr/>
            </a:lvl2pPr>
            <a:lvl3pPr>
              <a:defRPr/>
            </a:lvl3pPr>
            <a:lvl4pPr>
              <a:defRPr baseline="0"/>
            </a:lvl4pPr>
            <a:lvl5pPr>
              <a:defRPr baseline="0"/>
            </a:lvl5pPr>
          </a:lstStyle>
          <a:p>
            <a:pPr lvl="0"/>
            <a:r>
              <a:rPr lang="nb-NO" noProof="0"/>
              <a:t>Klikk for å redigere tekststiler i malen</a:t>
            </a:r>
          </a:p>
        </p:txBody>
      </p:sp>
      <p:sp>
        <p:nvSpPr>
          <p:cNvPr id="9" name="Text Placeholder 14"/>
          <p:cNvSpPr>
            <a:spLocks noGrp="1"/>
          </p:cNvSpPr>
          <p:nvPr>
            <p:ph type="body" sz="quarter" idx="10"/>
          </p:nvPr>
        </p:nvSpPr>
        <p:spPr>
          <a:xfrm>
            <a:off x="1947333" y="6481230"/>
            <a:ext cx="8602133" cy="558800"/>
          </a:xfrm>
          <a:prstGeom prst="rect">
            <a:avLst/>
          </a:prstGeom>
        </p:spPr>
        <p:txBody>
          <a:bodyPr vert="horz"/>
          <a:lstStyle>
            <a:lvl1pPr marL="0" indent="0" algn="ctr">
              <a:buNone/>
              <a:defRPr sz="800">
                <a:solidFill>
                  <a:srgbClr val="4C4D6B"/>
                </a:solidFill>
                <a:latin typeface="Georgia"/>
                <a:cs typeface="Georgia"/>
              </a:defRPr>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nb-NO"/>
              <a:t>Klikk for å redigere tekststiler i malen</a:t>
            </a:r>
          </a:p>
        </p:txBody>
      </p:sp>
    </p:spTree>
    <p:extLst>
      <p:ext uri="{BB962C8B-B14F-4D97-AF65-F5344CB8AC3E}">
        <p14:creationId xmlns:p14="http://schemas.microsoft.com/office/powerpoint/2010/main" val="2938317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108267" y="6375401"/>
            <a:ext cx="626533" cy="411163"/>
          </a:xfrm>
          <a:prstGeom prst="rect">
            <a:avLst/>
          </a:prstGeom>
        </p:spPr>
        <p:txBody>
          <a:bodyPr anchor="ct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algn="r" eaLnBrk="1" hangingPunct="1"/>
            <a:fld id="{6A609B61-C59F-4DEE-A7B6-BBD3130F8942}" type="slidenum">
              <a:rPr lang="en-US" sz="800">
                <a:solidFill>
                  <a:srgbClr val="04253C"/>
                </a:solidFill>
                <a:latin typeface="Georgia" pitchFamily="18" charset="0"/>
              </a:rPr>
              <a:pPr algn="r" eaLnBrk="1" hangingPunct="1"/>
              <a:t>‹#›</a:t>
            </a:fld>
            <a:endParaRPr lang="en-US" sz="800">
              <a:solidFill>
                <a:srgbClr val="04253C"/>
              </a:solidFill>
              <a:latin typeface="Georgia" pitchFamily="18" charset="0"/>
            </a:endParaRPr>
          </a:p>
        </p:txBody>
      </p:sp>
      <p:sp>
        <p:nvSpPr>
          <p:cNvPr id="13" name="Title 1"/>
          <p:cNvSpPr>
            <a:spLocks noGrp="1"/>
          </p:cNvSpPr>
          <p:nvPr>
            <p:ph type="title"/>
          </p:nvPr>
        </p:nvSpPr>
        <p:spPr>
          <a:xfrm>
            <a:off x="577062" y="634995"/>
            <a:ext cx="10024345" cy="720000"/>
          </a:xfrm>
          <a:prstGeom prst="rect">
            <a:avLst/>
          </a:prstGeom>
        </p:spPr>
        <p:txBody>
          <a:bodyPr/>
          <a:lstStyle>
            <a:lvl1pPr algn="l">
              <a:defRPr sz="2800" baseline="0">
                <a:latin typeface="Georgia"/>
              </a:defRPr>
            </a:lvl1pPr>
          </a:lstStyle>
          <a:p>
            <a:r>
              <a:rPr lang="nb-NO"/>
              <a:t>Klikk for å redigere tittelstil</a:t>
            </a:r>
            <a:endParaRPr lang="en-US" dirty="0"/>
          </a:p>
        </p:txBody>
      </p:sp>
      <p:sp>
        <p:nvSpPr>
          <p:cNvPr id="14" name="Text Placeholder 8"/>
          <p:cNvSpPr>
            <a:spLocks noGrp="1"/>
          </p:cNvSpPr>
          <p:nvPr>
            <p:ph type="body" sz="quarter" idx="12"/>
          </p:nvPr>
        </p:nvSpPr>
        <p:spPr>
          <a:xfrm>
            <a:off x="577062" y="1350934"/>
            <a:ext cx="6924405" cy="4440267"/>
          </a:xfrm>
          <a:prstGeom prst="rect">
            <a:avLst/>
          </a:prstGeom>
        </p:spPr>
        <p:txBody>
          <a:bodyPr>
            <a:noAutofit/>
          </a:bodyPr>
          <a:lstStyle>
            <a:lvl1pPr>
              <a:defRPr sz="2000" baseline="0">
                <a:latin typeface="Georgia"/>
                <a:sym typeface="Wingdings" pitchFamily="2" charset="2"/>
              </a:defRPr>
            </a:lvl1pPr>
            <a:lvl2pPr>
              <a:defRPr/>
            </a:lvl2pPr>
            <a:lvl3pPr>
              <a:defRPr/>
            </a:lvl3pPr>
            <a:lvl4pPr>
              <a:defRPr baseline="0"/>
            </a:lvl4pPr>
            <a:lvl5pPr>
              <a:defRPr baseline="0"/>
            </a:lvl5pPr>
          </a:lstStyle>
          <a:p>
            <a:pPr lvl="0"/>
            <a:r>
              <a:rPr lang="nb-NO" noProof="0"/>
              <a:t>Klikk for å redigere tekststiler i malen</a:t>
            </a:r>
          </a:p>
        </p:txBody>
      </p:sp>
      <p:sp>
        <p:nvSpPr>
          <p:cNvPr id="9" name="Text Placeholder 14"/>
          <p:cNvSpPr>
            <a:spLocks noGrp="1"/>
          </p:cNvSpPr>
          <p:nvPr>
            <p:ph type="body" sz="quarter" idx="10"/>
          </p:nvPr>
        </p:nvSpPr>
        <p:spPr>
          <a:xfrm>
            <a:off x="1947333" y="6481230"/>
            <a:ext cx="8602133" cy="558800"/>
          </a:xfrm>
          <a:prstGeom prst="rect">
            <a:avLst/>
          </a:prstGeom>
        </p:spPr>
        <p:txBody>
          <a:bodyPr vert="horz"/>
          <a:lstStyle>
            <a:lvl1pPr marL="0" indent="0" algn="ctr">
              <a:buNone/>
              <a:defRPr sz="800">
                <a:solidFill>
                  <a:srgbClr val="4C4D6B"/>
                </a:solidFill>
                <a:latin typeface="Georgia"/>
                <a:cs typeface="Georgia"/>
              </a:defRPr>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nb-NO"/>
              <a:t>Klikk for å redigere tekststiler i malen</a:t>
            </a:r>
          </a:p>
        </p:txBody>
      </p:sp>
    </p:spTree>
    <p:extLst>
      <p:ext uri="{BB962C8B-B14F-4D97-AF65-F5344CB8AC3E}">
        <p14:creationId xmlns:p14="http://schemas.microsoft.com/office/powerpoint/2010/main" val="3720959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108267" y="6375401"/>
            <a:ext cx="626533" cy="411163"/>
          </a:xfrm>
          <a:prstGeom prst="rect">
            <a:avLst/>
          </a:prstGeom>
        </p:spPr>
        <p:txBody>
          <a:bodyPr anchor="ct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algn="r" eaLnBrk="1" hangingPunct="1"/>
            <a:fld id="{6A609B61-C59F-4DEE-A7B6-BBD3130F8942}" type="slidenum">
              <a:rPr lang="en-US" sz="800">
                <a:solidFill>
                  <a:srgbClr val="04253C"/>
                </a:solidFill>
                <a:latin typeface="Georgia" pitchFamily="18" charset="0"/>
              </a:rPr>
              <a:pPr algn="r" eaLnBrk="1" hangingPunct="1"/>
              <a:t>‹#›</a:t>
            </a:fld>
            <a:endParaRPr lang="en-US" sz="800">
              <a:solidFill>
                <a:srgbClr val="04253C"/>
              </a:solidFill>
              <a:latin typeface="Georgia" pitchFamily="18" charset="0"/>
            </a:endParaRPr>
          </a:p>
        </p:txBody>
      </p:sp>
      <p:sp>
        <p:nvSpPr>
          <p:cNvPr id="13" name="Title 1"/>
          <p:cNvSpPr>
            <a:spLocks noGrp="1"/>
          </p:cNvSpPr>
          <p:nvPr>
            <p:ph type="title"/>
          </p:nvPr>
        </p:nvSpPr>
        <p:spPr>
          <a:xfrm>
            <a:off x="577062" y="634995"/>
            <a:ext cx="10024345" cy="720000"/>
          </a:xfrm>
          <a:prstGeom prst="rect">
            <a:avLst/>
          </a:prstGeom>
        </p:spPr>
        <p:txBody>
          <a:bodyPr/>
          <a:lstStyle>
            <a:lvl1pPr algn="l">
              <a:defRPr sz="2800" baseline="0">
                <a:latin typeface="Georgia"/>
              </a:defRPr>
            </a:lvl1pPr>
          </a:lstStyle>
          <a:p>
            <a:r>
              <a:rPr lang="nb-NO"/>
              <a:t>Klikk for å redigere tittelstil</a:t>
            </a:r>
            <a:endParaRPr lang="en-US" dirty="0"/>
          </a:p>
        </p:txBody>
      </p:sp>
      <p:sp>
        <p:nvSpPr>
          <p:cNvPr id="14" name="Text Placeholder 8"/>
          <p:cNvSpPr>
            <a:spLocks noGrp="1"/>
          </p:cNvSpPr>
          <p:nvPr>
            <p:ph type="body" sz="quarter" idx="12"/>
          </p:nvPr>
        </p:nvSpPr>
        <p:spPr>
          <a:xfrm>
            <a:off x="577062" y="1350934"/>
            <a:ext cx="6924405" cy="4440267"/>
          </a:xfrm>
          <a:prstGeom prst="rect">
            <a:avLst/>
          </a:prstGeom>
        </p:spPr>
        <p:txBody>
          <a:bodyPr>
            <a:noAutofit/>
          </a:bodyPr>
          <a:lstStyle>
            <a:lvl1pPr>
              <a:defRPr sz="2000" baseline="0">
                <a:latin typeface="Georgia"/>
                <a:sym typeface="Wingdings" pitchFamily="2" charset="2"/>
              </a:defRPr>
            </a:lvl1pPr>
            <a:lvl2pPr>
              <a:defRPr/>
            </a:lvl2pPr>
            <a:lvl3pPr>
              <a:defRPr/>
            </a:lvl3pPr>
            <a:lvl4pPr>
              <a:defRPr baseline="0"/>
            </a:lvl4pPr>
            <a:lvl5pPr>
              <a:defRPr baseline="0"/>
            </a:lvl5pPr>
          </a:lstStyle>
          <a:p>
            <a:pPr lvl="0"/>
            <a:r>
              <a:rPr lang="nb-NO" noProof="0"/>
              <a:t>Klikk for å redigere tekststiler i malen</a:t>
            </a:r>
          </a:p>
        </p:txBody>
      </p:sp>
      <p:sp>
        <p:nvSpPr>
          <p:cNvPr id="9" name="Text Placeholder 14"/>
          <p:cNvSpPr>
            <a:spLocks noGrp="1"/>
          </p:cNvSpPr>
          <p:nvPr>
            <p:ph type="body" sz="quarter" idx="10"/>
          </p:nvPr>
        </p:nvSpPr>
        <p:spPr>
          <a:xfrm>
            <a:off x="1947333" y="6481230"/>
            <a:ext cx="8602133" cy="558800"/>
          </a:xfrm>
          <a:prstGeom prst="rect">
            <a:avLst/>
          </a:prstGeom>
        </p:spPr>
        <p:txBody>
          <a:bodyPr vert="horz"/>
          <a:lstStyle>
            <a:lvl1pPr marL="0" indent="0" algn="ctr">
              <a:buNone/>
              <a:defRPr sz="800">
                <a:solidFill>
                  <a:srgbClr val="4C4D6B"/>
                </a:solidFill>
                <a:latin typeface="Georgia"/>
                <a:cs typeface="Georgia"/>
              </a:defRPr>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nb-NO"/>
              <a:t>Klikk for å redigere tekststiler i malen</a:t>
            </a:r>
          </a:p>
        </p:txBody>
      </p:sp>
    </p:spTree>
    <p:extLst>
      <p:ext uri="{BB962C8B-B14F-4D97-AF65-F5344CB8AC3E}">
        <p14:creationId xmlns:p14="http://schemas.microsoft.com/office/powerpoint/2010/main" val="60057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108267" y="6375401"/>
            <a:ext cx="626533" cy="411163"/>
          </a:xfrm>
          <a:prstGeom prst="rect">
            <a:avLst/>
          </a:prstGeom>
        </p:spPr>
        <p:txBody>
          <a:bodyPr anchor="ctr"/>
          <a:lstStyle>
            <a:lvl1pPr eaLnBrk="0" hangingPunct="0">
              <a:defRPr sz="2400">
                <a:solidFill>
                  <a:schemeClr val="tx1"/>
                </a:solidFill>
                <a:latin typeface="Calibri" pitchFamily="34" charset="0"/>
                <a:ea typeface="ヒラギノ角ゴ Pro W3" charset="-128"/>
              </a:defRPr>
            </a:lvl1pPr>
            <a:lvl2pPr marL="742950" indent="-285750" eaLnBrk="0" hangingPunct="0">
              <a:defRPr sz="2400">
                <a:solidFill>
                  <a:schemeClr val="tx1"/>
                </a:solidFill>
                <a:latin typeface="Calibri" pitchFamily="34" charset="0"/>
                <a:ea typeface="ヒラギノ角ゴ Pro W3" charset="-128"/>
              </a:defRPr>
            </a:lvl2pPr>
            <a:lvl3pPr marL="1143000" indent="-228600" eaLnBrk="0" hangingPunct="0">
              <a:defRPr sz="2400">
                <a:solidFill>
                  <a:schemeClr val="tx1"/>
                </a:solidFill>
                <a:latin typeface="Calibri" pitchFamily="34" charset="0"/>
                <a:ea typeface="ヒラギノ角ゴ Pro W3" charset="-128"/>
              </a:defRPr>
            </a:lvl3pPr>
            <a:lvl4pPr marL="1600200" indent="-228600" eaLnBrk="0" hangingPunct="0">
              <a:defRPr sz="2400">
                <a:solidFill>
                  <a:schemeClr val="tx1"/>
                </a:solidFill>
                <a:latin typeface="Calibri" pitchFamily="34" charset="0"/>
                <a:ea typeface="ヒラギノ角ゴ Pro W3" charset="-128"/>
              </a:defRPr>
            </a:lvl4pPr>
            <a:lvl5pPr marL="2057400" indent="-228600" eaLnBrk="0" hangingPunct="0">
              <a:defRPr sz="2400">
                <a:solidFill>
                  <a:schemeClr val="tx1"/>
                </a:solidFill>
                <a:latin typeface="Calibri"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charset="-128"/>
              </a:defRPr>
            </a:lvl9pPr>
          </a:lstStyle>
          <a:p>
            <a:pPr algn="r" eaLnBrk="1" hangingPunct="1"/>
            <a:fld id="{6A609B61-C59F-4DEE-A7B6-BBD3130F8942}" type="slidenum">
              <a:rPr lang="en-US" sz="800">
                <a:solidFill>
                  <a:srgbClr val="04253C"/>
                </a:solidFill>
                <a:latin typeface="Georgia" pitchFamily="18" charset="0"/>
              </a:rPr>
              <a:pPr algn="r" eaLnBrk="1" hangingPunct="1"/>
              <a:t>‹#›</a:t>
            </a:fld>
            <a:endParaRPr lang="en-US" sz="800">
              <a:solidFill>
                <a:srgbClr val="04253C"/>
              </a:solidFill>
              <a:latin typeface="Georgia" pitchFamily="18" charset="0"/>
            </a:endParaRPr>
          </a:p>
        </p:txBody>
      </p:sp>
      <p:sp>
        <p:nvSpPr>
          <p:cNvPr id="13" name="Title 1"/>
          <p:cNvSpPr>
            <a:spLocks noGrp="1"/>
          </p:cNvSpPr>
          <p:nvPr>
            <p:ph type="title"/>
          </p:nvPr>
        </p:nvSpPr>
        <p:spPr>
          <a:xfrm>
            <a:off x="577062" y="634995"/>
            <a:ext cx="10024345" cy="720000"/>
          </a:xfrm>
          <a:prstGeom prst="rect">
            <a:avLst/>
          </a:prstGeom>
        </p:spPr>
        <p:txBody>
          <a:bodyPr/>
          <a:lstStyle>
            <a:lvl1pPr algn="l">
              <a:defRPr sz="2800" baseline="0">
                <a:latin typeface="Georgia"/>
              </a:defRPr>
            </a:lvl1pPr>
          </a:lstStyle>
          <a:p>
            <a:r>
              <a:rPr lang="nb-NO"/>
              <a:t>Klikk for å redigere tittelstil</a:t>
            </a:r>
            <a:endParaRPr lang="en-US" dirty="0"/>
          </a:p>
        </p:txBody>
      </p:sp>
      <p:sp>
        <p:nvSpPr>
          <p:cNvPr id="14" name="Text Placeholder 8"/>
          <p:cNvSpPr>
            <a:spLocks noGrp="1"/>
          </p:cNvSpPr>
          <p:nvPr>
            <p:ph type="body" sz="quarter" idx="12"/>
          </p:nvPr>
        </p:nvSpPr>
        <p:spPr>
          <a:xfrm>
            <a:off x="577062" y="1350934"/>
            <a:ext cx="6924405" cy="4440267"/>
          </a:xfrm>
          <a:prstGeom prst="rect">
            <a:avLst/>
          </a:prstGeom>
        </p:spPr>
        <p:txBody>
          <a:bodyPr>
            <a:noAutofit/>
          </a:bodyPr>
          <a:lstStyle>
            <a:lvl1pPr>
              <a:defRPr sz="2000" baseline="0">
                <a:latin typeface="Georgia"/>
                <a:sym typeface="Wingdings" pitchFamily="2" charset="2"/>
              </a:defRPr>
            </a:lvl1pPr>
            <a:lvl2pPr>
              <a:defRPr/>
            </a:lvl2pPr>
            <a:lvl3pPr>
              <a:defRPr/>
            </a:lvl3pPr>
            <a:lvl4pPr>
              <a:defRPr baseline="0"/>
            </a:lvl4pPr>
            <a:lvl5pPr>
              <a:defRPr baseline="0"/>
            </a:lvl5pPr>
          </a:lstStyle>
          <a:p>
            <a:pPr lvl="0"/>
            <a:r>
              <a:rPr lang="nb-NO" noProof="0"/>
              <a:t>Klikk for å redigere tekststiler i malen</a:t>
            </a:r>
          </a:p>
        </p:txBody>
      </p:sp>
      <p:sp>
        <p:nvSpPr>
          <p:cNvPr id="9" name="Text Placeholder 14"/>
          <p:cNvSpPr>
            <a:spLocks noGrp="1"/>
          </p:cNvSpPr>
          <p:nvPr>
            <p:ph type="body" sz="quarter" idx="10"/>
          </p:nvPr>
        </p:nvSpPr>
        <p:spPr>
          <a:xfrm>
            <a:off x="1947333" y="6481230"/>
            <a:ext cx="8602133" cy="558800"/>
          </a:xfrm>
          <a:prstGeom prst="rect">
            <a:avLst/>
          </a:prstGeom>
        </p:spPr>
        <p:txBody>
          <a:bodyPr vert="horz"/>
          <a:lstStyle>
            <a:lvl1pPr marL="0" indent="0" algn="ctr">
              <a:buNone/>
              <a:defRPr sz="800">
                <a:solidFill>
                  <a:srgbClr val="4C4D6B"/>
                </a:solidFill>
                <a:latin typeface="Georgia"/>
                <a:cs typeface="Georgia"/>
              </a:defRPr>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nb-NO"/>
              <a:t>Klikk for å redigere tekststiler i malen</a:t>
            </a:r>
          </a:p>
        </p:txBody>
      </p:sp>
    </p:spTree>
    <p:extLst>
      <p:ext uri="{BB962C8B-B14F-4D97-AF65-F5344CB8AC3E}">
        <p14:creationId xmlns:p14="http://schemas.microsoft.com/office/powerpoint/2010/main" val="408513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48069A14-C83F-4286-BD89-91CE632143D9}" type="datetimeFigureOut">
              <a:rPr lang="en-US" smtClean="0"/>
              <a:t>9/23/2016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237522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48069A14-C83F-4286-BD89-91CE632143D9}" type="datetimeFigureOut">
              <a:rPr lang="en-US" smtClean="0"/>
              <a:t>9/23/2016</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359346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48069A14-C83F-4286-BD89-91CE632143D9}" type="datetimeFigureOut">
              <a:rPr lang="en-US" smtClean="0"/>
              <a:t>9/23/2016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311261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48069A14-C83F-4286-BD89-91CE632143D9}" type="datetimeFigureOut">
              <a:rPr lang="en-US" smtClean="0"/>
              <a:t>9/23/2016</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301578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48069A14-C83F-4286-BD89-91CE632143D9}" type="datetimeFigureOut">
              <a:rPr lang="en-US" smtClean="0"/>
              <a:t>9/23/2016</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245727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8069A14-C83F-4286-BD89-91CE632143D9}" type="datetimeFigureOut">
              <a:rPr lang="en-US" smtClean="0"/>
              <a:t>9/23/2016</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88663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069A14-C83F-4286-BD89-91CE632143D9}" type="datetimeFigureOut">
              <a:rPr lang="en-US" smtClean="0"/>
              <a:t>9/23/2016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130849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069A14-C83F-4286-BD89-91CE632143D9}" type="datetimeFigureOut">
              <a:rPr lang="en-US" smtClean="0"/>
              <a:t>9/23/2016</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17387948-803B-4A6D-AC11-070E110832A0}" type="slidenum">
              <a:rPr lang="en-US" smtClean="0"/>
              <a:t>‹#›</a:t>
            </a:fld>
            <a:endParaRPr lang="en-US"/>
          </a:p>
        </p:txBody>
      </p:sp>
    </p:spTree>
    <p:extLst>
      <p:ext uri="{BB962C8B-B14F-4D97-AF65-F5344CB8AC3E}">
        <p14:creationId xmlns:p14="http://schemas.microsoft.com/office/powerpoint/2010/main" val="296419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69A14-C83F-4286-BD89-91CE632143D9}" type="datetimeFigureOut">
              <a:rPr lang="en-US" smtClean="0"/>
              <a:t>9/23/2016</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87948-803B-4A6D-AC11-070E110832A0}" type="slidenum">
              <a:rPr lang="en-US" smtClean="0"/>
              <a:t>‹#›</a:t>
            </a:fld>
            <a:endParaRPr lang="en-US"/>
          </a:p>
        </p:txBody>
      </p:sp>
    </p:spTree>
    <p:extLst>
      <p:ext uri="{BB962C8B-B14F-4D97-AF65-F5344CB8AC3E}">
        <p14:creationId xmlns:p14="http://schemas.microsoft.com/office/powerpoint/2010/main" val="280008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package" Target="../embeddings/Microsoft_PowerPoint_Presentation.pptx"/></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solidFill>
                  <a:schemeClr val="accent2"/>
                </a:solidFill>
                <a:effectLst>
                  <a:outerShdw blurRad="38100" dist="38100" dir="2700000" algn="tl">
                    <a:srgbClr val="000000">
                      <a:alpha val="43137"/>
                    </a:srgbClr>
                  </a:outerShdw>
                </a:effectLst>
              </a:rPr>
              <a:t>The </a:t>
            </a:r>
            <a:r>
              <a:rPr lang="nb-NO" dirty="0" err="1">
                <a:solidFill>
                  <a:schemeClr val="accent2"/>
                </a:solidFill>
                <a:effectLst>
                  <a:outerShdw blurRad="38100" dist="38100" dir="2700000" algn="tl">
                    <a:srgbClr val="000000">
                      <a:alpha val="43137"/>
                    </a:srgbClr>
                  </a:outerShdw>
                </a:effectLst>
              </a:rPr>
              <a:t>remuneration</a:t>
            </a:r>
            <a:r>
              <a:rPr lang="nb-NO" dirty="0">
                <a:solidFill>
                  <a:schemeClr val="accent2"/>
                </a:solidFill>
                <a:effectLst>
                  <a:outerShdw blurRad="38100" dist="38100" dir="2700000" algn="tl">
                    <a:srgbClr val="000000">
                      <a:alpha val="43137"/>
                    </a:srgbClr>
                  </a:outerShdw>
                </a:effectLst>
              </a:rPr>
              <a:t> system in </a:t>
            </a:r>
            <a:r>
              <a:rPr lang="nb-NO" dirty="0" err="1">
                <a:solidFill>
                  <a:schemeClr val="accent2"/>
                </a:solidFill>
                <a:effectLst>
                  <a:outerShdw blurRad="38100" dist="38100" dir="2700000" algn="tl">
                    <a:srgbClr val="000000">
                      <a:alpha val="43137"/>
                    </a:srgbClr>
                  </a:outerShdw>
                </a:effectLst>
              </a:rPr>
              <a:t>the</a:t>
            </a:r>
            <a:r>
              <a:rPr lang="nb-NO" dirty="0">
                <a:solidFill>
                  <a:schemeClr val="accent2"/>
                </a:solidFill>
                <a:effectLst>
                  <a:outerShdw blurRad="38100" dist="38100" dir="2700000" algn="tl">
                    <a:srgbClr val="000000">
                      <a:alpha val="43137"/>
                    </a:srgbClr>
                  </a:outerShdw>
                </a:effectLst>
              </a:rPr>
              <a:t> </a:t>
            </a:r>
            <a:r>
              <a:rPr lang="nb-NO" dirty="0" err="1">
                <a:solidFill>
                  <a:schemeClr val="accent2"/>
                </a:solidFill>
                <a:effectLst>
                  <a:outerShdw blurRad="38100" dist="38100" dir="2700000" algn="tl">
                    <a:srgbClr val="000000">
                      <a:alpha val="43137"/>
                    </a:srgbClr>
                  </a:outerShdw>
                </a:effectLst>
              </a:rPr>
              <a:t>Civil</a:t>
            </a:r>
            <a:r>
              <a:rPr lang="nb-NO" dirty="0">
                <a:solidFill>
                  <a:schemeClr val="accent2"/>
                </a:solidFill>
                <a:effectLst>
                  <a:outerShdw blurRad="38100" dist="38100" dir="2700000" algn="tl">
                    <a:srgbClr val="000000">
                      <a:alpha val="43137"/>
                    </a:srgbClr>
                  </a:outerShdw>
                </a:effectLst>
              </a:rPr>
              <a:t> service (</a:t>
            </a:r>
            <a:r>
              <a:rPr lang="nb-NO" dirty="0" err="1">
                <a:solidFill>
                  <a:schemeClr val="accent2"/>
                </a:solidFill>
                <a:effectLst>
                  <a:outerShdw blurRad="38100" dist="38100" dir="2700000" algn="tl">
                    <a:srgbClr val="000000">
                      <a:alpha val="43137"/>
                    </a:srgbClr>
                  </a:outerShdw>
                </a:effectLst>
              </a:rPr>
              <a:t>Government</a:t>
            </a:r>
            <a:r>
              <a:rPr lang="nb-NO" dirty="0">
                <a:solidFill>
                  <a:schemeClr val="accent2"/>
                </a:solidFill>
                <a:effectLst>
                  <a:outerShdw blurRad="38100" dist="38100" dir="2700000" algn="tl">
                    <a:srgbClr val="000000">
                      <a:alpha val="43137"/>
                    </a:srgbClr>
                  </a:outerShdw>
                </a:effectLst>
              </a:rPr>
              <a:t> </a:t>
            </a:r>
            <a:r>
              <a:rPr lang="nb-NO" dirty="0" err="1">
                <a:solidFill>
                  <a:schemeClr val="accent2"/>
                </a:solidFill>
                <a:effectLst>
                  <a:outerShdw blurRad="38100" dist="38100" dir="2700000" algn="tl">
                    <a:srgbClr val="000000">
                      <a:alpha val="43137"/>
                    </a:srgbClr>
                  </a:outerShdw>
                </a:effectLst>
              </a:rPr>
              <a:t>sector</a:t>
            </a:r>
            <a:r>
              <a:rPr lang="nb-NO" dirty="0">
                <a:solidFill>
                  <a:schemeClr val="accent2"/>
                </a:solidFill>
                <a:effectLst>
                  <a:outerShdw blurRad="38100" dist="38100" dir="2700000" algn="tl">
                    <a:srgbClr val="000000">
                      <a:alpha val="43137"/>
                    </a:srgbClr>
                  </a:outerShdw>
                </a:effectLst>
              </a:rPr>
              <a:t>) in Norway</a:t>
            </a:r>
            <a:br>
              <a:rPr lang="nb-NO" b="1" dirty="0">
                <a:solidFill>
                  <a:srgbClr val="009999"/>
                </a:solidFill>
                <a:effectLst>
                  <a:outerShdw blurRad="38100" dist="38100" dir="2700000" algn="tl">
                    <a:srgbClr val="000000">
                      <a:alpha val="43137"/>
                    </a:srgbClr>
                  </a:outerShdw>
                </a:effectLst>
              </a:rPr>
            </a:br>
            <a:endParaRPr lang="nb-NO" dirty="0"/>
          </a:p>
        </p:txBody>
      </p:sp>
      <p:sp>
        <p:nvSpPr>
          <p:cNvPr id="3" name="Plassholder for innhold 2"/>
          <p:cNvSpPr>
            <a:spLocks noGrp="1"/>
          </p:cNvSpPr>
          <p:nvPr>
            <p:ph idx="1"/>
          </p:nvPr>
        </p:nvSpPr>
        <p:spPr/>
        <p:txBody>
          <a:bodyPr/>
          <a:lstStyle/>
          <a:p>
            <a:pPr marL="0" indent="0">
              <a:buNone/>
            </a:pPr>
            <a:br>
              <a:rPr lang="nb-NO" b="1" dirty="0">
                <a:solidFill>
                  <a:srgbClr val="009999"/>
                </a:solidFill>
                <a:effectLst>
                  <a:outerShdw blurRad="38100" dist="38100" dir="2700000" algn="tl">
                    <a:srgbClr val="000000">
                      <a:alpha val="43137"/>
                    </a:srgbClr>
                  </a:outerShdw>
                </a:effectLst>
              </a:rPr>
            </a:br>
            <a:endParaRPr lang="nb-NO" b="1" dirty="0">
              <a:solidFill>
                <a:srgbClr val="009999"/>
              </a:solidFill>
              <a:effectLst>
                <a:outerShdw blurRad="38100" dist="38100" dir="2700000" algn="tl">
                  <a:srgbClr val="000000">
                    <a:alpha val="43137"/>
                  </a:srgbClr>
                </a:outerShdw>
              </a:effectLst>
            </a:endParaRPr>
          </a:p>
          <a:p>
            <a:pPr marL="0" indent="0">
              <a:buNone/>
            </a:pPr>
            <a:endParaRPr lang="nb-NO" altLang="nb-NO" b="1" dirty="0">
              <a:solidFill>
                <a:srgbClr val="009999"/>
              </a:solidFill>
              <a:effectLst>
                <a:outerShdw blurRad="38100" dist="38100" dir="2700000" algn="tl">
                  <a:srgbClr val="000000">
                    <a:alpha val="43137"/>
                  </a:srgbClr>
                </a:outerShdw>
              </a:effectLst>
            </a:endParaRPr>
          </a:p>
          <a:p>
            <a:pPr marL="0" indent="0">
              <a:buNone/>
            </a:pPr>
            <a:endParaRPr lang="nb-NO" altLang="nb-NO" b="1" dirty="0">
              <a:solidFill>
                <a:srgbClr val="009999"/>
              </a:solidFill>
              <a:effectLst>
                <a:outerShdw blurRad="38100" dist="38100" dir="2700000" algn="tl">
                  <a:srgbClr val="000000">
                    <a:alpha val="43137"/>
                  </a:srgbClr>
                </a:outerShdw>
              </a:effectLst>
            </a:endParaRPr>
          </a:p>
          <a:p>
            <a:pPr marL="0" indent="0">
              <a:buNone/>
            </a:pPr>
            <a:endParaRPr lang="nb-NO" altLang="nb-NO" b="1" dirty="0">
              <a:solidFill>
                <a:srgbClr val="009999"/>
              </a:solidFill>
              <a:effectLst>
                <a:outerShdw blurRad="38100" dist="38100" dir="2700000" algn="tl">
                  <a:srgbClr val="000000">
                    <a:alpha val="43137"/>
                  </a:srgbClr>
                </a:outerShdw>
              </a:effectLst>
            </a:endParaRPr>
          </a:p>
          <a:p>
            <a:pPr marL="0" indent="0">
              <a:buNone/>
            </a:pPr>
            <a:r>
              <a:rPr lang="nb-NO" b="1" dirty="0">
                <a:solidFill>
                  <a:srgbClr val="009999"/>
                </a:solidFill>
                <a:effectLst>
                  <a:outerShdw blurRad="38100" dist="38100" dir="2700000" algn="tl">
                    <a:srgbClr val="000000">
                      <a:alpha val="43137"/>
                    </a:srgbClr>
                  </a:outerShdw>
                </a:effectLst>
              </a:rPr>
              <a:t>Nordic </a:t>
            </a:r>
            <a:r>
              <a:rPr lang="nb-NO" b="1" dirty="0" err="1">
                <a:solidFill>
                  <a:srgbClr val="009999"/>
                </a:solidFill>
                <a:effectLst>
                  <a:outerShdw blurRad="38100" dist="38100" dir="2700000" algn="tl">
                    <a:srgbClr val="000000">
                      <a:alpha val="43137"/>
                    </a:srgbClr>
                  </a:outerShdw>
                </a:effectLst>
              </a:rPr>
              <a:t>meeting</a:t>
            </a:r>
            <a:r>
              <a:rPr lang="nb-NO" b="1" dirty="0">
                <a:solidFill>
                  <a:srgbClr val="009999"/>
                </a:solidFill>
                <a:effectLst>
                  <a:outerShdw blurRad="38100" dist="38100" dir="2700000" algn="tl">
                    <a:srgbClr val="000000">
                      <a:alpha val="43137"/>
                    </a:srgbClr>
                  </a:outerShdw>
                </a:effectLst>
              </a:rPr>
              <a:t> - Gotland</a:t>
            </a:r>
            <a:endParaRPr lang="nb-NO" altLang="nb-NO" b="1" dirty="0">
              <a:solidFill>
                <a:srgbClr val="0070C0"/>
              </a:solidFill>
            </a:endParaRPr>
          </a:p>
          <a:p>
            <a:r>
              <a:rPr lang="nb-NO" altLang="nb-NO" b="1" dirty="0">
                <a:solidFill>
                  <a:srgbClr val="0070C0"/>
                </a:solidFill>
              </a:rPr>
              <a:t>Marianne Kringlebotn</a:t>
            </a:r>
          </a:p>
          <a:p>
            <a:r>
              <a:rPr lang="nb-NO" altLang="nb-NO" sz="2000" b="1" dirty="0">
                <a:solidFill>
                  <a:srgbClr val="0070C0"/>
                </a:solidFill>
              </a:rPr>
              <a:t>Samfunnsøkonomene</a:t>
            </a:r>
          </a:p>
          <a:p>
            <a:endParaRPr lang="nb-NO" dirty="0"/>
          </a:p>
        </p:txBody>
      </p:sp>
      <p:sp>
        <p:nvSpPr>
          <p:cNvPr id="4" name="Plassholder for lysbildenummer 3"/>
          <p:cNvSpPr>
            <a:spLocks noGrp="1"/>
          </p:cNvSpPr>
          <p:nvPr>
            <p:ph type="sldNum" sz="quarter" idx="12"/>
          </p:nvPr>
        </p:nvSpPr>
        <p:spPr/>
        <p:txBody>
          <a:bodyPr/>
          <a:lstStyle/>
          <a:p>
            <a:fld id="{841C73AC-FE84-4D8B-997B-ECEDA40FF908}" type="slidenum">
              <a:rPr lang="nb-NO" noProof="0" smtClean="0"/>
              <a:t>1</a:t>
            </a:fld>
            <a:endParaRPr lang="nb-NO" noProof="0"/>
          </a:p>
        </p:txBody>
      </p:sp>
      <p:pic>
        <p:nvPicPr>
          <p:cNvPr id="5" name="Picture 4" descr="logo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1863" y="2723314"/>
            <a:ext cx="252095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87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sz="quarter" idx="12"/>
          </p:nvPr>
        </p:nvSpPr>
        <p:spPr/>
        <p:txBody>
          <a:bodyPr/>
          <a:lstStyle/>
          <a:p>
            <a:endParaRPr lang="nb-NO"/>
          </a:p>
        </p:txBody>
      </p:sp>
      <p:pic>
        <p:nvPicPr>
          <p:cNvPr id="5" name="Bilde 4"/>
          <p:cNvPicPr>
            <a:picLocks noChangeAspect="1"/>
          </p:cNvPicPr>
          <p:nvPr/>
        </p:nvPicPr>
        <p:blipFill>
          <a:blip r:embed="rId3"/>
          <a:stretch>
            <a:fillRect/>
          </a:stretch>
        </p:blipFill>
        <p:spPr>
          <a:xfrm>
            <a:off x="577062" y="176464"/>
            <a:ext cx="10652412" cy="6300696"/>
          </a:xfrm>
          <a:prstGeom prst="rect">
            <a:avLst/>
          </a:prstGeom>
        </p:spPr>
      </p:pic>
    </p:spTree>
    <p:extLst>
      <p:ext uri="{BB962C8B-B14F-4D97-AF65-F5344CB8AC3E}">
        <p14:creationId xmlns:p14="http://schemas.microsoft.com/office/powerpoint/2010/main" val="427368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6797" y="0"/>
            <a:ext cx="9473203" cy="1354995"/>
          </a:xfrm>
        </p:spPr>
        <p:txBody>
          <a:bodyPr>
            <a:normAutofit/>
          </a:bodyPr>
          <a:lstStyle/>
          <a:p>
            <a:r>
              <a:rPr lang="nb-NO" sz="4400" b="1" dirty="0">
                <a:solidFill>
                  <a:srgbClr val="009999"/>
                </a:solidFill>
                <a:effectLst>
                  <a:outerShdw blurRad="38100" dist="38100" dir="2700000" algn="tl">
                    <a:srgbClr val="000000">
                      <a:alpha val="43137"/>
                    </a:srgbClr>
                  </a:outerShdw>
                </a:effectLst>
                <a:latin typeface="+mj-lt"/>
              </a:rPr>
              <a:t>The </a:t>
            </a:r>
            <a:r>
              <a:rPr lang="nb-NO" sz="4400" b="1" dirty="0" err="1">
                <a:solidFill>
                  <a:srgbClr val="009999"/>
                </a:solidFill>
                <a:effectLst>
                  <a:outerShdw blurRad="38100" dist="38100" dir="2700000" algn="tl">
                    <a:srgbClr val="000000">
                      <a:alpha val="43137"/>
                    </a:srgbClr>
                  </a:outerShdw>
                </a:effectLst>
                <a:latin typeface="+mj-lt"/>
              </a:rPr>
              <a:t>remuneration</a:t>
            </a:r>
            <a:r>
              <a:rPr lang="nb-NO" sz="4400" b="1" dirty="0">
                <a:solidFill>
                  <a:srgbClr val="009999"/>
                </a:solidFill>
                <a:effectLst>
                  <a:outerShdw blurRad="38100" dist="38100" dir="2700000" algn="tl">
                    <a:srgbClr val="000000">
                      <a:alpha val="43137"/>
                    </a:srgbClr>
                  </a:outerShdw>
                </a:effectLst>
                <a:latin typeface="+mj-lt"/>
              </a:rPr>
              <a:t> system 2017</a:t>
            </a:r>
          </a:p>
        </p:txBody>
      </p:sp>
      <p:sp>
        <p:nvSpPr>
          <p:cNvPr id="3" name="Plassholder for tekst 2"/>
          <p:cNvSpPr>
            <a:spLocks noGrp="1"/>
          </p:cNvSpPr>
          <p:nvPr>
            <p:ph type="body" sz="quarter" idx="12"/>
          </p:nvPr>
        </p:nvSpPr>
        <p:spPr>
          <a:xfrm>
            <a:off x="1981200" y="1062318"/>
            <a:ext cx="8135471" cy="4732944"/>
          </a:xfrm>
        </p:spPr>
        <p:txBody>
          <a:bodyPr/>
          <a:lstStyle/>
          <a:p>
            <a:endParaRPr lang="nb-NO" dirty="0"/>
          </a:p>
        </p:txBody>
      </p:sp>
      <p:sp>
        <p:nvSpPr>
          <p:cNvPr id="4" name="Plassholder for tekst 3"/>
          <p:cNvSpPr>
            <a:spLocks noGrp="1"/>
          </p:cNvSpPr>
          <p:nvPr>
            <p:ph type="body" sz="quarter" idx="10"/>
          </p:nvPr>
        </p:nvSpPr>
        <p:spPr/>
        <p:txBody>
          <a:bodyPr/>
          <a:lstStyle/>
          <a:p>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3234480538"/>
              </p:ext>
            </p:extLst>
          </p:nvPr>
        </p:nvGraphicFramePr>
        <p:xfrm>
          <a:off x="0" y="1062316"/>
          <a:ext cx="12191999" cy="5793904"/>
        </p:xfrm>
        <a:graphic>
          <a:graphicData uri="http://schemas.openxmlformats.org/drawingml/2006/table">
            <a:tbl>
              <a:tblPr firstRow="1" bandRow="1">
                <a:tableStyleId>{775DCB02-9BB8-47FD-8907-85C794F793BA}</a:tableStyleId>
              </a:tblPr>
              <a:tblGrid>
                <a:gridCol w="4061469">
                  <a:extLst>
                    <a:ext uri="{9D8B030D-6E8A-4147-A177-3AD203B41FA5}">
                      <a16:colId xmlns:a16="http://schemas.microsoft.com/office/drawing/2014/main" val="20000"/>
                    </a:ext>
                  </a:extLst>
                </a:gridCol>
                <a:gridCol w="4066531">
                  <a:extLst>
                    <a:ext uri="{9D8B030D-6E8A-4147-A177-3AD203B41FA5}">
                      <a16:colId xmlns:a16="http://schemas.microsoft.com/office/drawing/2014/main" val="20001"/>
                    </a:ext>
                  </a:extLst>
                </a:gridCol>
                <a:gridCol w="4063999">
                  <a:extLst>
                    <a:ext uri="{9D8B030D-6E8A-4147-A177-3AD203B41FA5}">
                      <a16:colId xmlns:a16="http://schemas.microsoft.com/office/drawing/2014/main" val="20002"/>
                    </a:ext>
                  </a:extLst>
                </a:gridCol>
              </a:tblGrid>
              <a:tr h="715244">
                <a:tc>
                  <a:txBody>
                    <a:bodyPr/>
                    <a:lstStyle/>
                    <a:p>
                      <a:r>
                        <a:rPr lang="nb-NO" sz="2400" dirty="0">
                          <a:solidFill>
                            <a:schemeClr val="bg1"/>
                          </a:solidFill>
                          <a:latin typeface="Georgia" panose="02040502050405020303" pitchFamily="18" charset="0"/>
                        </a:rPr>
                        <a:t>Elements</a:t>
                      </a:r>
                    </a:p>
                  </a:txBody>
                  <a:tcPr>
                    <a:solidFill>
                      <a:schemeClr val="accent4">
                        <a:lumMod val="75000"/>
                      </a:schemeClr>
                    </a:solidFill>
                  </a:tcPr>
                </a:tc>
                <a:tc>
                  <a:txBody>
                    <a:bodyPr/>
                    <a:lstStyle/>
                    <a:p>
                      <a:r>
                        <a:rPr lang="nb-NO" sz="2400" dirty="0">
                          <a:latin typeface="Georgia" panose="02040502050405020303" pitchFamily="18" charset="0"/>
                        </a:rPr>
                        <a:t>Former </a:t>
                      </a:r>
                      <a:r>
                        <a:rPr lang="nb-NO" sz="2400" baseline="0" dirty="0">
                          <a:latin typeface="Georgia" panose="02040502050405020303" pitchFamily="18" charset="0"/>
                        </a:rPr>
                        <a:t>HTA</a:t>
                      </a:r>
                      <a:r>
                        <a:rPr lang="nb-NO" sz="2400" dirty="0">
                          <a:latin typeface="Georgia" panose="02040502050405020303" pitchFamily="18" charset="0"/>
                        </a:rPr>
                        <a:t> </a:t>
                      </a:r>
                    </a:p>
                  </a:txBody>
                  <a:tcPr>
                    <a:solidFill>
                      <a:schemeClr val="accent4">
                        <a:lumMod val="75000"/>
                      </a:schemeClr>
                    </a:solidFill>
                  </a:tcPr>
                </a:tc>
                <a:tc>
                  <a:txBody>
                    <a:bodyPr/>
                    <a:lstStyle/>
                    <a:p>
                      <a:r>
                        <a:rPr lang="nb-NO" sz="2400" dirty="0">
                          <a:latin typeface="Georgia" panose="02040502050405020303" pitchFamily="18" charset="0"/>
                        </a:rPr>
                        <a:t>HTA</a:t>
                      </a:r>
                      <a:r>
                        <a:rPr lang="nb-NO" sz="2400" baseline="0" dirty="0">
                          <a:latin typeface="Georgia" panose="02040502050405020303" pitchFamily="18" charset="0"/>
                        </a:rPr>
                        <a:t> </a:t>
                      </a:r>
                      <a:r>
                        <a:rPr lang="nb-NO" sz="2400" baseline="0" dirty="0" err="1">
                          <a:latin typeface="Georgia" panose="02040502050405020303" pitchFamily="18" charset="0"/>
                        </a:rPr>
                        <a:t>fom</a:t>
                      </a:r>
                      <a:r>
                        <a:rPr lang="nb-NO" sz="2400" baseline="0" dirty="0">
                          <a:latin typeface="Georgia" panose="02040502050405020303" pitchFamily="18" charset="0"/>
                        </a:rPr>
                        <a:t> 2017</a:t>
                      </a:r>
                      <a:endParaRPr lang="nb-NO" sz="2400" dirty="0">
                        <a:latin typeface="Georgia" panose="02040502050405020303" pitchFamily="18" charset="0"/>
                      </a:endParaRPr>
                    </a:p>
                  </a:txBody>
                  <a:tcPr>
                    <a:solidFill>
                      <a:schemeClr val="accent4">
                        <a:lumMod val="75000"/>
                      </a:schemeClr>
                    </a:solidFill>
                  </a:tcPr>
                </a:tc>
                <a:extLst>
                  <a:ext uri="{0D108BD9-81ED-4DB2-BD59-A6C34878D82A}">
                    <a16:rowId xmlns:a16="http://schemas.microsoft.com/office/drawing/2014/main" val="10000"/>
                  </a:ext>
                </a:extLst>
              </a:tr>
              <a:tr h="851140">
                <a:tc>
                  <a:txBody>
                    <a:bodyPr/>
                    <a:lstStyle/>
                    <a:p>
                      <a:r>
                        <a:rPr lang="nb-NO" sz="2400" dirty="0" err="1">
                          <a:latin typeface="Georgia" panose="02040502050405020303" pitchFamily="18" charset="0"/>
                        </a:rPr>
                        <a:t>Economic</a:t>
                      </a:r>
                      <a:r>
                        <a:rPr lang="nb-NO" sz="2400" baseline="0" dirty="0">
                          <a:latin typeface="Georgia" panose="02040502050405020303" pitchFamily="18" charset="0"/>
                        </a:rPr>
                        <a:t> </a:t>
                      </a:r>
                      <a:r>
                        <a:rPr lang="nb-NO" sz="2400" dirty="0" err="1">
                          <a:latin typeface="Georgia" panose="02040502050405020303" pitchFamily="18" charset="0"/>
                        </a:rPr>
                        <a:t>frame</a:t>
                      </a:r>
                      <a:endParaRPr lang="nb-NO" sz="2400" dirty="0">
                        <a:latin typeface="Georgia" panose="02040502050405020303" pitchFamily="18" charset="0"/>
                      </a:endParaRPr>
                    </a:p>
                  </a:txBody>
                  <a:tcPr/>
                </a:tc>
                <a:tc>
                  <a:txBody>
                    <a:bodyPr/>
                    <a:lstStyle/>
                    <a:p>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txBody>
                  <a:tcPr/>
                </a:tc>
                <a:tc>
                  <a:txBody>
                    <a:bodyPr/>
                    <a:lstStyle/>
                    <a:p>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txBody>
                  <a:tcPr/>
                </a:tc>
                <a:extLst>
                  <a:ext uri="{0D108BD9-81ED-4DB2-BD59-A6C34878D82A}">
                    <a16:rowId xmlns:a16="http://schemas.microsoft.com/office/drawing/2014/main" val="10001"/>
                  </a:ext>
                </a:extLst>
              </a:tr>
              <a:tr h="851140">
                <a:tc>
                  <a:txBody>
                    <a:bodyPr/>
                    <a:lstStyle/>
                    <a:p>
                      <a:r>
                        <a:rPr lang="nb-NO" sz="2400" dirty="0">
                          <a:latin typeface="Georgia" panose="02040502050405020303" pitchFamily="18" charset="0"/>
                        </a:rPr>
                        <a:t>Joint </a:t>
                      </a:r>
                      <a:r>
                        <a:rPr lang="nb-NO" sz="2400" dirty="0" err="1">
                          <a:latin typeface="Georgia" panose="02040502050405020303" pitchFamily="18" charset="0"/>
                        </a:rPr>
                        <a:t>provisions</a:t>
                      </a:r>
                      <a:r>
                        <a:rPr lang="nb-NO" sz="2400" dirty="0">
                          <a:latin typeface="Georgia" panose="02040502050405020303" pitchFamily="18" charset="0"/>
                        </a:rPr>
                        <a:t> (</a:t>
                      </a:r>
                      <a:r>
                        <a:rPr lang="nb-NO" sz="2400" dirty="0" err="1">
                          <a:latin typeface="Georgia" panose="02040502050405020303" pitchFamily="18" charset="0"/>
                        </a:rPr>
                        <a:t>benefits</a:t>
                      </a:r>
                      <a:r>
                        <a:rPr lang="nb-NO" sz="2400" dirty="0">
                          <a:latin typeface="Georgia" panose="02040502050405020303" pitchFamily="18" charset="0"/>
                        </a:rPr>
                        <a:t>)</a:t>
                      </a:r>
                    </a:p>
                  </a:txBody>
                  <a:tcPr/>
                </a:tc>
                <a:tc>
                  <a:txBody>
                    <a:bodyPr/>
                    <a:lstStyle/>
                    <a:p>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txBody>
                  <a:tcPr/>
                </a:tc>
                <a:tc>
                  <a:txBody>
                    <a:bodyPr/>
                    <a:lstStyle/>
                    <a:p>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txBody>
                  <a:tcPr/>
                </a:tc>
                <a:extLst>
                  <a:ext uri="{0D108BD9-81ED-4DB2-BD59-A6C34878D82A}">
                    <a16:rowId xmlns:a16="http://schemas.microsoft.com/office/drawing/2014/main" val="10002"/>
                  </a:ext>
                </a:extLst>
              </a:tr>
              <a:tr h="851140">
                <a:tc>
                  <a:txBody>
                    <a:bodyPr/>
                    <a:lstStyle/>
                    <a:p>
                      <a:pPr marL="0" algn="l" defTabSz="914400" rtl="0" eaLnBrk="1" latinLnBrk="0" hangingPunct="1"/>
                      <a:r>
                        <a:rPr lang="en-US" sz="2400" kern="1200" dirty="0">
                          <a:solidFill>
                            <a:schemeClr val="dk1"/>
                          </a:solidFill>
                          <a:latin typeface="Georgia" panose="02040502050405020303" pitchFamily="18" charset="0"/>
                          <a:ea typeface="+mn-ea"/>
                          <a:cs typeface="+mn-cs"/>
                        </a:rPr>
                        <a:t>Contractual early retirement pension (AFP)</a:t>
                      </a:r>
                      <a:endParaRPr lang="nb-NO" sz="2400" kern="1200" dirty="0">
                        <a:solidFill>
                          <a:schemeClr val="dk1"/>
                        </a:solidFill>
                        <a:latin typeface="Georgia" panose="02040502050405020303" pitchFamily="18" charset="0"/>
                        <a:ea typeface="+mn-ea"/>
                        <a:cs typeface="+mn-cs"/>
                      </a:endParaRPr>
                    </a:p>
                  </a:txBody>
                  <a:tcPr/>
                </a:tc>
                <a:tc>
                  <a:txBody>
                    <a:bodyPr/>
                    <a:lstStyle/>
                    <a:p>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txBody>
                  <a:tcPr/>
                </a:tc>
                <a:tc>
                  <a:txBody>
                    <a:bodyPr/>
                    <a:lstStyle/>
                    <a:p>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txBody>
                  <a:tcPr/>
                </a:tc>
                <a:extLst>
                  <a:ext uri="{0D108BD9-81ED-4DB2-BD59-A6C34878D82A}">
                    <a16:rowId xmlns:a16="http://schemas.microsoft.com/office/drawing/2014/main" val="10003"/>
                  </a:ext>
                </a:extLst>
              </a:tr>
              <a:tr h="851140">
                <a:tc>
                  <a:txBody>
                    <a:bodyPr/>
                    <a:lstStyle/>
                    <a:p>
                      <a:r>
                        <a:rPr lang="nb-NO" sz="2400" dirty="0" err="1">
                          <a:latin typeface="Georgia" panose="02040502050405020303" pitchFamily="18" charset="0"/>
                        </a:rPr>
                        <a:t>Changes</a:t>
                      </a:r>
                      <a:r>
                        <a:rPr lang="nb-NO" sz="2400" dirty="0">
                          <a:latin typeface="Georgia" panose="02040502050405020303" pitchFamily="18" charset="0"/>
                        </a:rPr>
                        <a:t> in </a:t>
                      </a:r>
                      <a:r>
                        <a:rPr lang="nb-NO" sz="2400" dirty="0" err="1">
                          <a:latin typeface="Georgia" panose="02040502050405020303" pitchFamily="18" charset="0"/>
                        </a:rPr>
                        <a:t>paygrades</a:t>
                      </a:r>
                      <a:r>
                        <a:rPr lang="nb-NO" sz="2400" dirty="0">
                          <a:latin typeface="Georgia" panose="02040502050405020303" pitchFamily="18" charset="0"/>
                        </a:rPr>
                        <a:t> </a:t>
                      </a:r>
                    </a:p>
                  </a:txBody>
                  <a:tcPr/>
                </a:tc>
                <a:tc>
                  <a:txBody>
                    <a:bodyPr/>
                    <a:lstStyle/>
                    <a:p>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txBody>
                  <a:tcPr/>
                </a:tc>
                <a:tc>
                  <a:txBody>
                    <a:bodyPr/>
                    <a:lstStyle/>
                    <a:p>
                      <a:r>
                        <a:rPr lang="nb-NO" sz="2400" b="1" dirty="0" err="1">
                          <a:latin typeface="Georgia" panose="02040502050405020303" pitchFamily="18" charset="0"/>
                        </a:rPr>
                        <a:t>Local</a:t>
                      </a:r>
                      <a:r>
                        <a:rPr lang="nb-NO" sz="2400" b="1" baseline="0" dirty="0">
                          <a:latin typeface="Georgia" panose="02040502050405020303" pitchFamily="18" charset="0"/>
                        </a:rPr>
                        <a:t> </a:t>
                      </a:r>
                      <a:r>
                        <a:rPr lang="nb-NO" sz="2400" b="1" baseline="0" dirty="0" err="1">
                          <a:latin typeface="Georgia" panose="02040502050405020303" pitchFamily="18" charset="0"/>
                        </a:rPr>
                        <a:t>negotiations</a:t>
                      </a:r>
                      <a:r>
                        <a:rPr lang="nb-NO" sz="2400" b="1" dirty="0">
                          <a:latin typeface="Georgia" panose="02040502050405020303" pitchFamily="18" charset="0"/>
                        </a:rPr>
                        <a:t> </a:t>
                      </a:r>
                    </a:p>
                  </a:txBody>
                  <a:tcPr/>
                </a:tc>
                <a:extLst>
                  <a:ext uri="{0D108BD9-81ED-4DB2-BD59-A6C34878D82A}">
                    <a16:rowId xmlns:a16="http://schemas.microsoft.com/office/drawing/2014/main" val="10004"/>
                  </a:ext>
                </a:extLst>
              </a:tr>
              <a:tr h="851140">
                <a:tc>
                  <a:txBody>
                    <a:bodyPr/>
                    <a:lstStyle/>
                    <a:p>
                      <a:r>
                        <a:rPr lang="nb-NO" sz="2400" dirty="0">
                          <a:latin typeface="Georgia" panose="02040502050405020303" pitchFamily="18" charset="0"/>
                        </a:rPr>
                        <a:t>Group </a:t>
                      </a:r>
                      <a:r>
                        <a:rPr lang="nb-NO" sz="2400" dirty="0" err="1">
                          <a:latin typeface="Georgia" panose="02040502050405020303" pitchFamily="18" charset="0"/>
                        </a:rPr>
                        <a:t>negotiations</a:t>
                      </a:r>
                      <a:endParaRPr lang="nb-NO" sz="2400" dirty="0">
                        <a:latin typeface="Georgia" panose="020405020504050203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dirty="0">
                          <a:latin typeface="Georgia" panose="02040502050405020303" pitchFamily="18" charset="0"/>
                        </a:rPr>
                        <a:t>Central</a:t>
                      </a:r>
                      <a:r>
                        <a:rPr lang="nb-NO" sz="2400" baseline="0" dirty="0">
                          <a:latin typeface="Georgia" panose="02040502050405020303" pitchFamily="18" charset="0"/>
                        </a:rPr>
                        <a:t> </a:t>
                      </a:r>
                      <a:r>
                        <a:rPr lang="nb-NO" sz="2400" baseline="0" dirty="0" err="1">
                          <a:latin typeface="Georgia" panose="02040502050405020303" pitchFamily="18" charset="0"/>
                        </a:rPr>
                        <a:t>negotitations</a:t>
                      </a:r>
                      <a:endParaRPr lang="nb-NO" sz="2400" dirty="0">
                        <a:latin typeface="Georgia" panose="02040502050405020303" pitchFamily="18" charset="0"/>
                      </a:endParaRPr>
                    </a:p>
                    <a:p>
                      <a:endParaRPr lang="nb-NO" sz="2400" dirty="0">
                        <a:latin typeface="Georgia" panose="02040502050405020303" pitchFamily="18" charset="0"/>
                      </a:endParaRPr>
                    </a:p>
                  </a:txBody>
                  <a:tcPr/>
                </a:tc>
                <a:tc>
                  <a:txBody>
                    <a:bodyPr/>
                    <a:lstStyle/>
                    <a:p>
                      <a:r>
                        <a:rPr lang="nb-NO" sz="2400" b="1" dirty="0" err="1">
                          <a:latin typeface="Georgia" panose="02040502050405020303" pitchFamily="18" charset="0"/>
                        </a:rPr>
                        <a:t>Local</a:t>
                      </a:r>
                      <a:r>
                        <a:rPr lang="nb-NO" sz="2400" b="1" baseline="0" dirty="0">
                          <a:latin typeface="Georgia" panose="02040502050405020303" pitchFamily="18" charset="0"/>
                        </a:rPr>
                        <a:t> </a:t>
                      </a:r>
                      <a:r>
                        <a:rPr lang="nb-NO" sz="2400" b="1" baseline="0" dirty="0" err="1">
                          <a:latin typeface="Georgia" panose="02040502050405020303" pitchFamily="18" charset="0"/>
                        </a:rPr>
                        <a:t>negotiations</a:t>
                      </a:r>
                      <a:endParaRPr lang="nb-NO" sz="2400" b="1" dirty="0">
                        <a:latin typeface="Georgia" panose="02040502050405020303" pitchFamily="18" charset="0"/>
                      </a:endParaRPr>
                    </a:p>
                  </a:txBody>
                  <a:tcPr/>
                </a:tc>
                <a:extLst>
                  <a:ext uri="{0D108BD9-81ED-4DB2-BD59-A6C34878D82A}">
                    <a16:rowId xmlns:a16="http://schemas.microsoft.com/office/drawing/2014/main" val="10005"/>
                  </a:ext>
                </a:extLst>
              </a:tr>
              <a:tr h="715244">
                <a:tc>
                  <a:txBody>
                    <a:bodyPr/>
                    <a:lstStyle/>
                    <a:p>
                      <a:r>
                        <a:rPr lang="nb-NO" sz="2400" dirty="0" err="1">
                          <a:latin typeface="Georgia" panose="02040502050405020303" pitchFamily="18" charset="0"/>
                        </a:rPr>
                        <a:t>Individually</a:t>
                      </a:r>
                      <a:r>
                        <a:rPr lang="nb-NO" sz="2400" dirty="0">
                          <a:latin typeface="Georgia" panose="02040502050405020303" pitchFamily="18" charset="0"/>
                        </a:rPr>
                        <a:t> </a:t>
                      </a:r>
                      <a:r>
                        <a:rPr lang="nb-NO" sz="2400" dirty="0" err="1">
                          <a:latin typeface="Georgia" panose="02040502050405020303" pitchFamily="18" charset="0"/>
                        </a:rPr>
                        <a:t>decided</a:t>
                      </a:r>
                      <a:r>
                        <a:rPr lang="nb-NO" sz="2400" dirty="0">
                          <a:latin typeface="Georgia" panose="02040502050405020303" pitchFamily="18" charset="0"/>
                        </a:rPr>
                        <a:t> </a:t>
                      </a:r>
                      <a:r>
                        <a:rPr lang="nb-NO" sz="2400" dirty="0" err="1">
                          <a:latin typeface="Georgia" panose="02040502050405020303" pitchFamily="18" charset="0"/>
                        </a:rPr>
                        <a:t>negotiations</a:t>
                      </a:r>
                      <a:endParaRPr lang="nb-NO" sz="2400" dirty="0">
                        <a:latin typeface="Georgia" panose="020405020504050203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err="1">
                          <a:latin typeface="Georgia" panose="02040502050405020303" pitchFamily="18" charset="0"/>
                        </a:rPr>
                        <a:t>Local</a:t>
                      </a:r>
                      <a:r>
                        <a:rPr lang="nb-NO" sz="2400" b="1" baseline="0" dirty="0">
                          <a:latin typeface="Georgia" panose="02040502050405020303" pitchFamily="18" charset="0"/>
                        </a:rPr>
                        <a:t> </a:t>
                      </a:r>
                      <a:r>
                        <a:rPr lang="nb-NO" sz="2400" b="1" baseline="0" dirty="0" err="1">
                          <a:latin typeface="Georgia" panose="02040502050405020303" pitchFamily="18" charset="0"/>
                        </a:rPr>
                        <a:t>negotiations</a:t>
                      </a:r>
                      <a:endParaRPr lang="nb-NO" sz="2400" b="1" dirty="0">
                        <a:latin typeface="Georgia" panose="02040502050405020303" pitchFamily="18" charset="0"/>
                      </a:endParaRPr>
                    </a:p>
                    <a:p>
                      <a:endParaRPr lang="nb-NO" sz="2400" dirty="0">
                        <a:latin typeface="Georgia" panose="020405020504050203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err="1">
                          <a:latin typeface="Georgia" panose="02040502050405020303" pitchFamily="18" charset="0"/>
                        </a:rPr>
                        <a:t>Local</a:t>
                      </a:r>
                      <a:r>
                        <a:rPr lang="nb-NO" sz="2400" b="1" baseline="0" dirty="0">
                          <a:latin typeface="Georgia" panose="02040502050405020303" pitchFamily="18" charset="0"/>
                        </a:rPr>
                        <a:t> </a:t>
                      </a:r>
                      <a:r>
                        <a:rPr lang="nb-NO" sz="2400" b="1" baseline="0" dirty="0" err="1">
                          <a:latin typeface="Georgia" panose="02040502050405020303" pitchFamily="18" charset="0"/>
                        </a:rPr>
                        <a:t>negotiations</a:t>
                      </a:r>
                      <a:endParaRPr lang="nb-NO" sz="2400" b="1" dirty="0">
                        <a:latin typeface="Georgia" panose="02040502050405020303" pitchFamily="18" charset="0"/>
                      </a:endParaRPr>
                    </a:p>
                    <a:p>
                      <a:endParaRPr lang="nb-NO" sz="2400" b="1" dirty="0">
                        <a:latin typeface="Georgia" panose="02040502050405020303"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006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2"/>
                </a:solidFill>
                <a:effectLst>
                  <a:outerShdw blurRad="38100" dist="38100" dir="2700000" algn="tl">
                    <a:srgbClr val="000000">
                      <a:alpha val="43137"/>
                    </a:srgbClr>
                  </a:outerShdw>
                </a:effectLst>
              </a:rPr>
              <a:t>Joint </a:t>
            </a:r>
            <a:r>
              <a:rPr lang="nb-NO" dirty="0" err="1">
                <a:solidFill>
                  <a:schemeClr val="accent2"/>
                </a:solidFill>
                <a:effectLst>
                  <a:outerShdw blurRad="38100" dist="38100" dir="2700000" algn="tl">
                    <a:srgbClr val="000000">
                      <a:alpha val="43137"/>
                    </a:srgbClr>
                  </a:outerShdw>
                </a:effectLst>
              </a:rPr>
              <a:t>Provisions</a:t>
            </a:r>
            <a:endParaRPr lang="nb-NO" dirty="0">
              <a:solidFill>
                <a:schemeClr val="accent2"/>
              </a:solidFill>
              <a:effectLst>
                <a:outerShdw blurRad="38100" dist="38100" dir="2700000" algn="tl">
                  <a:srgbClr val="000000">
                    <a:alpha val="43137"/>
                  </a:srgbClr>
                </a:outerShdw>
              </a:effectLst>
            </a:endParaRPr>
          </a:p>
        </p:txBody>
      </p:sp>
      <p:sp>
        <p:nvSpPr>
          <p:cNvPr id="3" name="Plassholder for innhold 2"/>
          <p:cNvSpPr>
            <a:spLocks noGrp="1"/>
          </p:cNvSpPr>
          <p:nvPr>
            <p:ph idx="1"/>
          </p:nvPr>
        </p:nvSpPr>
        <p:spPr/>
        <p:txBody>
          <a:bodyPr>
            <a:normAutofit lnSpcReduction="10000"/>
          </a:bodyPr>
          <a:lstStyle/>
          <a:p>
            <a:r>
              <a:rPr lang="nb-NO" dirty="0">
                <a:solidFill>
                  <a:schemeClr val="accent2"/>
                </a:solidFill>
                <a:latin typeface="Georgia" pitchFamily="18" charset="0"/>
              </a:rPr>
              <a:t>Place in </a:t>
            </a:r>
            <a:r>
              <a:rPr lang="nb-NO" dirty="0" err="1">
                <a:solidFill>
                  <a:schemeClr val="accent2"/>
                </a:solidFill>
                <a:latin typeface="Georgia" pitchFamily="18" charset="0"/>
              </a:rPr>
              <a:t>pay</a:t>
            </a:r>
            <a:r>
              <a:rPr lang="nb-NO" dirty="0">
                <a:solidFill>
                  <a:schemeClr val="accent2"/>
                </a:solidFill>
                <a:latin typeface="Georgia" pitchFamily="18" charset="0"/>
              </a:rPr>
              <a:t> </a:t>
            </a:r>
            <a:r>
              <a:rPr lang="nb-NO" dirty="0" err="1">
                <a:solidFill>
                  <a:schemeClr val="accent2"/>
                </a:solidFill>
                <a:latin typeface="Georgia" pitchFamily="18" charset="0"/>
              </a:rPr>
              <a:t>structure</a:t>
            </a:r>
            <a:endParaRPr lang="nb-NO" dirty="0">
              <a:solidFill>
                <a:schemeClr val="accent2"/>
              </a:solidFill>
              <a:latin typeface="Georgia" pitchFamily="18" charset="0"/>
            </a:endParaRPr>
          </a:p>
          <a:p>
            <a:r>
              <a:rPr lang="nb-NO" dirty="0">
                <a:solidFill>
                  <a:schemeClr val="accent2"/>
                </a:solidFill>
                <a:latin typeface="Georgia" pitchFamily="18" charset="0"/>
              </a:rPr>
              <a:t>Granting </a:t>
            </a:r>
            <a:r>
              <a:rPr lang="nb-NO" dirty="0" err="1">
                <a:solidFill>
                  <a:schemeClr val="accent2"/>
                </a:solidFill>
                <a:latin typeface="Georgia" pitchFamily="18" charset="0"/>
              </a:rPr>
              <a:t>of</a:t>
            </a:r>
            <a:r>
              <a:rPr lang="nb-NO" dirty="0">
                <a:solidFill>
                  <a:schemeClr val="accent2"/>
                </a:solidFill>
                <a:latin typeface="Georgia" pitchFamily="18" charset="0"/>
              </a:rPr>
              <a:t> </a:t>
            </a:r>
            <a:r>
              <a:rPr lang="nb-NO" dirty="0" err="1">
                <a:solidFill>
                  <a:schemeClr val="accent2"/>
                </a:solidFill>
                <a:latin typeface="Georgia" pitchFamily="18" charset="0"/>
              </a:rPr>
              <a:t>seniority</a:t>
            </a:r>
            <a:endParaRPr lang="nb-NO" dirty="0">
              <a:solidFill>
                <a:schemeClr val="accent2"/>
              </a:solidFill>
              <a:latin typeface="Georgia" pitchFamily="18" charset="0"/>
            </a:endParaRPr>
          </a:p>
          <a:p>
            <a:r>
              <a:rPr lang="nb-NO" dirty="0" err="1">
                <a:solidFill>
                  <a:schemeClr val="accent2"/>
                </a:solidFill>
                <a:latin typeface="Georgia" pitchFamily="18" charset="0"/>
              </a:rPr>
              <a:t>Working</a:t>
            </a:r>
            <a:r>
              <a:rPr lang="nb-NO" dirty="0">
                <a:solidFill>
                  <a:schemeClr val="accent2"/>
                </a:solidFill>
                <a:latin typeface="Georgia" pitchFamily="18" charset="0"/>
              </a:rPr>
              <a:t> </a:t>
            </a:r>
            <a:r>
              <a:rPr lang="nb-NO" dirty="0" err="1">
                <a:solidFill>
                  <a:schemeClr val="accent2"/>
                </a:solidFill>
                <a:latin typeface="Georgia" pitchFamily="18" charset="0"/>
              </a:rPr>
              <a:t>hours</a:t>
            </a:r>
            <a:endParaRPr lang="nb-NO" dirty="0">
              <a:solidFill>
                <a:schemeClr val="accent2"/>
              </a:solidFill>
              <a:latin typeface="Georgia" pitchFamily="18" charset="0"/>
            </a:endParaRPr>
          </a:p>
          <a:p>
            <a:r>
              <a:rPr lang="nb-NO" dirty="0" err="1">
                <a:solidFill>
                  <a:schemeClr val="accent2"/>
                </a:solidFill>
                <a:latin typeface="Georgia" pitchFamily="18" charset="0"/>
              </a:rPr>
              <a:t>Compensations</a:t>
            </a:r>
            <a:r>
              <a:rPr lang="nb-NO" dirty="0">
                <a:solidFill>
                  <a:schemeClr val="accent2"/>
                </a:solidFill>
                <a:latin typeface="Georgia" pitchFamily="18" charset="0"/>
              </a:rPr>
              <a:t> for travel in </a:t>
            </a:r>
            <a:r>
              <a:rPr lang="nb-NO" dirty="0" err="1">
                <a:solidFill>
                  <a:schemeClr val="accent2"/>
                </a:solidFill>
                <a:latin typeface="Georgia" pitchFamily="18" charset="0"/>
              </a:rPr>
              <a:t>Norway</a:t>
            </a:r>
            <a:endParaRPr lang="nb-NO" dirty="0">
              <a:solidFill>
                <a:schemeClr val="accent2"/>
              </a:solidFill>
              <a:latin typeface="Georgia" pitchFamily="18" charset="0"/>
            </a:endParaRPr>
          </a:p>
          <a:p>
            <a:r>
              <a:rPr lang="nb-NO" dirty="0" err="1">
                <a:solidFill>
                  <a:schemeClr val="accent2"/>
                </a:solidFill>
                <a:latin typeface="Georgia" pitchFamily="18" charset="0"/>
              </a:rPr>
              <a:t>Pay</a:t>
            </a:r>
            <a:r>
              <a:rPr lang="nb-NO" dirty="0">
                <a:solidFill>
                  <a:schemeClr val="accent2"/>
                </a:solidFill>
                <a:latin typeface="Georgia" pitchFamily="18" charset="0"/>
              </a:rPr>
              <a:t> during </a:t>
            </a:r>
            <a:r>
              <a:rPr lang="nb-NO" dirty="0" err="1">
                <a:solidFill>
                  <a:schemeClr val="accent2"/>
                </a:solidFill>
                <a:latin typeface="Georgia" pitchFamily="18" charset="0"/>
              </a:rPr>
              <a:t>illness</a:t>
            </a:r>
            <a:r>
              <a:rPr lang="nb-NO" dirty="0">
                <a:solidFill>
                  <a:schemeClr val="accent2"/>
                </a:solidFill>
                <a:latin typeface="Georgia" pitchFamily="18" charset="0"/>
              </a:rPr>
              <a:t>, </a:t>
            </a:r>
            <a:r>
              <a:rPr lang="nb-NO" dirty="0" err="1">
                <a:solidFill>
                  <a:schemeClr val="accent2"/>
                </a:solidFill>
                <a:latin typeface="Georgia" pitchFamily="18" charset="0"/>
              </a:rPr>
              <a:t>childbirth</a:t>
            </a:r>
            <a:r>
              <a:rPr lang="nb-NO" dirty="0">
                <a:solidFill>
                  <a:schemeClr val="accent2"/>
                </a:solidFill>
                <a:latin typeface="Georgia" pitchFamily="18" charset="0"/>
              </a:rPr>
              <a:t>, </a:t>
            </a:r>
            <a:r>
              <a:rPr lang="nb-NO" dirty="0" err="1">
                <a:solidFill>
                  <a:schemeClr val="accent2"/>
                </a:solidFill>
                <a:latin typeface="Georgia" pitchFamily="18" charset="0"/>
              </a:rPr>
              <a:t>adoption</a:t>
            </a:r>
            <a:r>
              <a:rPr lang="nb-NO" dirty="0">
                <a:solidFill>
                  <a:schemeClr val="accent2"/>
                </a:solidFill>
                <a:latin typeface="Georgia" pitchFamily="18" charset="0"/>
              </a:rPr>
              <a:t>, </a:t>
            </a:r>
            <a:r>
              <a:rPr lang="nb-NO" dirty="0" err="1">
                <a:solidFill>
                  <a:schemeClr val="accent2"/>
                </a:solidFill>
                <a:latin typeface="Georgia" pitchFamily="18" charset="0"/>
              </a:rPr>
              <a:t>care</a:t>
            </a:r>
            <a:r>
              <a:rPr lang="nb-NO" dirty="0">
                <a:solidFill>
                  <a:schemeClr val="accent2"/>
                </a:solidFill>
                <a:latin typeface="Georgia" pitchFamily="18" charset="0"/>
              </a:rPr>
              <a:t> </a:t>
            </a:r>
            <a:r>
              <a:rPr lang="nb-NO" dirty="0" err="1">
                <a:solidFill>
                  <a:schemeClr val="accent2"/>
                </a:solidFill>
                <a:latin typeface="Georgia" pitchFamily="18" charset="0"/>
              </a:rPr>
              <a:t>of</a:t>
            </a:r>
            <a:r>
              <a:rPr lang="nb-NO" dirty="0">
                <a:solidFill>
                  <a:schemeClr val="accent2"/>
                </a:solidFill>
                <a:latin typeface="Georgia" pitchFamily="18" charset="0"/>
              </a:rPr>
              <a:t> a </a:t>
            </a:r>
            <a:r>
              <a:rPr lang="nb-NO" dirty="0" err="1">
                <a:solidFill>
                  <a:schemeClr val="accent2"/>
                </a:solidFill>
                <a:latin typeface="Georgia" pitchFamily="18" charset="0"/>
              </a:rPr>
              <a:t>sick</a:t>
            </a:r>
            <a:r>
              <a:rPr lang="nb-NO" dirty="0">
                <a:solidFill>
                  <a:schemeClr val="accent2"/>
                </a:solidFill>
                <a:latin typeface="Georgia" pitchFamily="18" charset="0"/>
              </a:rPr>
              <a:t> </a:t>
            </a:r>
            <a:r>
              <a:rPr lang="nb-NO" dirty="0" err="1">
                <a:solidFill>
                  <a:schemeClr val="accent2"/>
                </a:solidFill>
                <a:latin typeface="Georgia" pitchFamily="18" charset="0"/>
              </a:rPr>
              <a:t>child</a:t>
            </a:r>
            <a:r>
              <a:rPr lang="nb-NO" dirty="0">
                <a:solidFill>
                  <a:schemeClr val="accent2"/>
                </a:solidFill>
                <a:latin typeface="Georgia" pitchFamily="18" charset="0"/>
              </a:rPr>
              <a:t>, </a:t>
            </a:r>
            <a:r>
              <a:rPr lang="nb-NO" dirty="0" err="1">
                <a:solidFill>
                  <a:schemeClr val="accent2"/>
                </a:solidFill>
                <a:latin typeface="Georgia" pitchFamily="18" charset="0"/>
              </a:rPr>
              <a:t>compassionate</a:t>
            </a:r>
            <a:r>
              <a:rPr lang="nb-NO" dirty="0">
                <a:solidFill>
                  <a:schemeClr val="accent2"/>
                </a:solidFill>
                <a:latin typeface="Georgia" pitchFamily="18" charset="0"/>
              </a:rPr>
              <a:t> </a:t>
            </a:r>
            <a:r>
              <a:rPr lang="nb-NO" dirty="0" err="1">
                <a:solidFill>
                  <a:schemeClr val="accent2"/>
                </a:solidFill>
                <a:latin typeface="Georgia" pitchFamily="18" charset="0"/>
              </a:rPr>
              <a:t>leave</a:t>
            </a:r>
            <a:r>
              <a:rPr lang="nb-NO" dirty="0">
                <a:solidFill>
                  <a:schemeClr val="accent2"/>
                </a:solidFill>
                <a:latin typeface="Georgia" pitchFamily="18" charset="0"/>
              </a:rPr>
              <a:t> and </a:t>
            </a:r>
            <a:r>
              <a:rPr lang="nb-NO" dirty="0" err="1">
                <a:solidFill>
                  <a:schemeClr val="accent2"/>
                </a:solidFill>
                <a:latin typeface="Georgia" pitchFamily="18" charset="0"/>
              </a:rPr>
              <a:t>occupational</a:t>
            </a:r>
            <a:r>
              <a:rPr lang="nb-NO" dirty="0">
                <a:solidFill>
                  <a:schemeClr val="accent2"/>
                </a:solidFill>
                <a:latin typeface="Georgia" pitchFamily="18" charset="0"/>
              </a:rPr>
              <a:t> </a:t>
            </a:r>
            <a:r>
              <a:rPr lang="nb-NO" dirty="0" err="1">
                <a:solidFill>
                  <a:schemeClr val="accent2"/>
                </a:solidFill>
                <a:latin typeface="Georgia" pitchFamily="18" charset="0"/>
              </a:rPr>
              <a:t>injury</a:t>
            </a:r>
            <a:endParaRPr lang="nb-NO" dirty="0">
              <a:solidFill>
                <a:schemeClr val="accent2"/>
              </a:solidFill>
              <a:latin typeface="Georgia" pitchFamily="18" charset="0"/>
            </a:endParaRPr>
          </a:p>
          <a:p>
            <a:r>
              <a:rPr lang="nb-NO" dirty="0">
                <a:solidFill>
                  <a:schemeClr val="accent2"/>
                </a:solidFill>
                <a:latin typeface="Georgia" pitchFamily="18" charset="0"/>
              </a:rPr>
              <a:t>Overtime</a:t>
            </a:r>
          </a:p>
          <a:p>
            <a:r>
              <a:rPr lang="nb-NO" dirty="0">
                <a:solidFill>
                  <a:schemeClr val="accent2"/>
                </a:solidFill>
                <a:latin typeface="Georgia" pitchFamily="18" charset="0"/>
              </a:rPr>
              <a:t>Group </a:t>
            </a:r>
            <a:r>
              <a:rPr lang="nb-NO" dirty="0" err="1">
                <a:solidFill>
                  <a:schemeClr val="accent2"/>
                </a:solidFill>
                <a:latin typeface="Georgia" pitchFamily="18" charset="0"/>
              </a:rPr>
              <a:t>life</a:t>
            </a:r>
            <a:r>
              <a:rPr lang="nb-NO" dirty="0">
                <a:solidFill>
                  <a:schemeClr val="accent2"/>
                </a:solidFill>
                <a:latin typeface="Georgia" pitchFamily="18" charset="0"/>
              </a:rPr>
              <a:t> </a:t>
            </a:r>
            <a:r>
              <a:rPr lang="nb-NO" dirty="0" err="1">
                <a:solidFill>
                  <a:schemeClr val="accent2"/>
                </a:solidFill>
                <a:latin typeface="Georgia" pitchFamily="18" charset="0"/>
              </a:rPr>
              <a:t>insurance</a:t>
            </a:r>
            <a:endParaRPr lang="nb-NO" dirty="0">
              <a:solidFill>
                <a:schemeClr val="accent2"/>
              </a:solidFill>
              <a:latin typeface="Georgia" pitchFamily="18" charset="0"/>
            </a:endParaRPr>
          </a:p>
          <a:p>
            <a:r>
              <a:rPr lang="nb-NO" dirty="0" err="1">
                <a:solidFill>
                  <a:schemeClr val="accent2"/>
                </a:solidFill>
                <a:latin typeface="Georgia" pitchFamily="18" charset="0"/>
              </a:rPr>
              <a:t>Occupational</a:t>
            </a:r>
            <a:r>
              <a:rPr lang="nb-NO" dirty="0">
                <a:solidFill>
                  <a:schemeClr val="accent2"/>
                </a:solidFill>
                <a:latin typeface="Georgia" pitchFamily="18" charset="0"/>
              </a:rPr>
              <a:t> </a:t>
            </a:r>
            <a:r>
              <a:rPr lang="nb-NO" dirty="0" err="1">
                <a:solidFill>
                  <a:schemeClr val="accent2"/>
                </a:solidFill>
                <a:latin typeface="Georgia" pitchFamily="18" charset="0"/>
              </a:rPr>
              <a:t>injury</a:t>
            </a:r>
            <a:endParaRPr lang="nb-NO" dirty="0">
              <a:solidFill>
                <a:schemeClr val="accent2"/>
              </a:solidFill>
              <a:latin typeface="Georgia" pitchFamily="18" charset="0"/>
            </a:endParaRPr>
          </a:p>
          <a:p>
            <a:endParaRPr lang="nb-NO" dirty="0">
              <a:solidFill>
                <a:schemeClr val="accent2"/>
              </a:solidFill>
            </a:endParaRPr>
          </a:p>
        </p:txBody>
      </p:sp>
    </p:spTree>
    <p:extLst>
      <p:ext uri="{BB962C8B-B14F-4D97-AF65-F5344CB8AC3E}">
        <p14:creationId xmlns:p14="http://schemas.microsoft.com/office/powerpoint/2010/main" val="8875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6796" y="300903"/>
            <a:ext cx="7518259" cy="72000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nb-NO" sz="4400" b="1" dirty="0">
                <a:solidFill>
                  <a:srgbClr val="009999"/>
                </a:solidFill>
                <a:effectLst>
                  <a:outerShdw blurRad="38100" dist="38100" dir="2700000" algn="tl">
                    <a:srgbClr val="000000">
                      <a:alpha val="43137"/>
                    </a:srgbClr>
                  </a:outerShdw>
                </a:effectLst>
                <a:latin typeface="+mj-lt"/>
                <a:ea typeface="+mj-ea"/>
                <a:cs typeface="+mj-cs"/>
              </a:rPr>
              <a:t>The </a:t>
            </a:r>
            <a:r>
              <a:rPr lang="nb-NO" sz="4400" b="1" dirty="0" err="1">
                <a:solidFill>
                  <a:srgbClr val="009999"/>
                </a:solidFill>
                <a:effectLst>
                  <a:outerShdw blurRad="38100" dist="38100" dir="2700000" algn="tl">
                    <a:srgbClr val="000000">
                      <a:alpha val="43137"/>
                    </a:srgbClr>
                  </a:outerShdw>
                </a:effectLst>
                <a:latin typeface="+mj-lt"/>
                <a:ea typeface="+mj-ea"/>
                <a:cs typeface="+mj-cs"/>
              </a:rPr>
              <a:t>Government</a:t>
            </a:r>
            <a:r>
              <a:rPr lang="nb-NO" sz="4400" b="1" dirty="0">
                <a:solidFill>
                  <a:srgbClr val="009999"/>
                </a:solidFill>
                <a:effectLst>
                  <a:outerShdw blurRad="38100" dist="38100" dir="2700000" algn="tl">
                    <a:srgbClr val="000000">
                      <a:alpha val="43137"/>
                    </a:srgbClr>
                  </a:outerShdw>
                </a:effectLst>
                <a:latin typeface="+mj-lt"/>
                <a:ea typeface="+mj-ea"/>
                <a:cs typeface="+mj-cs"/>
              </a:rPr>
              <a:t> </a:t>
            </a:r>
            <a:r>
              <a:rPr lang="nb-NO" sz="4400" b="1" dirty="0" err="1">
                <a:solidFill>
                  <a:srgbClr val="009999"/>
                </a:solidFill>
                <a:effectLst>
                  <a:outerShdw blurRad="38100" dist="38100" dir="2700000" algn="tl">
                    <a:srgbClr val="000000">
                      <a:alpha val="43137"/>
                    </a:srgbClr>
                  </a:outerShdw>
                </a:effectLst>
                <a:latin typeface="+mj-lt"/>
                <a:ea typeface="+mj-ea"/>
                <a:cs typeface="+mj-cs"/>
              </a:rPr>
              <a:t>sector</a:t>
            </a:r>
            <a:endParaRPr lang="nb-NO" sz="4400" b="1" dirty="0">
              <a:solidFill>
                <a:srgbClr val="009999"/>
              </a:solidFill>
              <a:effectLst>
                <a:outerShdw blurRad="38100" dist="38100" dir="2700000" algn="tl">
                  <a:srgbClr val="000000">
                    <a:alpha val="43137"/>
                  </a:srgbClr>
                </a:outerShdw>
              </a:effectLst>
              <a:latin typeface="+mj-lt"/>
              <a:ea typeface="+mj-ea"/>
              <a:cs typeface="+mj-cs"/>
            </a:endParaRPr>
          </a:p>
        </p:txBody>
      </p:sp>
      <p:sp>
        <p:nvSpPr>
          <p:cNvPr id="3" name="Plassholder for tekst 2"/>
          <p:cNvSpPr>
            <a:spLocks noGrp="1"/>
          </p:cNvSpPr>
          <p:nvPr>
            <p:ph type="body" sz="quarter" idx="12"/>
          </p:nvPr>
        </p:nvSpPr>
        <p:spPr/>
        <p:txBody>
          <a:bodyPr/>
          <a:lstStyle/>
          <a:p>
            <a:endParaRPr lang="nb-NO" dirty="0"/>
          </a:p>
        </p:txBody>
      </p:sp>
      <p:sp>
        <p:nvSpPr>
          <p:cNvPr id="4" name="Plassholder for tekst 3"/>
          <p:cNvSpPr>
            <a:spLocks noGrp="1"/>
          </p:cNvSpPr>
          <p:nvPr>
            <p:ph type="body" sz="quarter" idx="10"/>
          </p:nvPr>
        </p:nvSpPr>
        <p:spPr/>
        <p:txBody>
          <a:bodyPr/>
          <a:lstStyle/>
          <a:p>
            <a:endParaRPr lang="nb-NO"/>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62" y="1020904"/>
            <a:ext cx="10764706" cy="5652612"/>
          </a:xfrm>
          <a:prstGeom prst="rect">
            <a:avLst/>
          </a:prstGeom>
        </p:spPr>
      </p:pic>
    </p:spTree>
    <p:extLst>
      <p:ext uri="{BB962C8B-B14F-4D97-AF65-F5344CB8AC3E}">
        <p14:creationId xmlns:p14="http://schemas.microsoft.com/office/powerpoint/2010/main" val="104608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rgbClr val="009999"/>
                </a:solidFill>
                <a:effectLst>
                  <a:outerShdw blurRad="38100" dist="38100" dir="2700000" algn="tl">
                    <a:srgbClr val="000000">
                      <a:alpha val="43137"/>
                    </a:srgbClr>
                  </a:outerShdw>
                </a:effectLst>
              </a:rPr>
              <a:t>The unions</a:t>
            </a:r>
          </a:p>
        </p:txBody>
      </p:sp>
      <p:graphicFrame>
        <p:nvGraphicFramePr>
          <p:cNvPr id="13" name="Plassholder for innhold 12"/>
          <p:cNvGraphicFramePr>
            <a:graphicFrameLocks noGrp="1"/>
          </p:cNvGraphicFramePr>
          <p:nvPr>
            <p:ph idx="1"/>
            <p:extLst>
              <p:ext uri="{D42A27DB-BD31-4B8C-83A1-F6EECF244321}">
                <p14:modId xmlns:p14="http://schemas.microsoft.com/office/powerpoint/2010/main" val="38082501"/>
              </p:ext>
            </p:extLst>
          </p:nvPr>
        </p:nvGraphicFramePr>
        <p:xfrm>
          <a:off x="673768" y="1376655"/>
          <a:ext cx="10680032" cy="5293728"/>
        </p:xfrm>
        <a:graphic>
          <a:graphicData uri="http://schemas.openxmlformats.org/drawingml/2006/chart">
            <c:chart xmlns:c="http://schemas.openxmlformats.org/drawingml/2006/chart" xmlns:r="http://schemas.openxmlformats.org/officeDocument/2006/relationships" r:id="rId3"/>
          </a:graphicData>
        </a:graphic>
      </p:graphicFrame>
      <p:sp>
        <p:nvSpPr>
          <p:cNvPr id="4" name="Plassholder for lysbildenummer 3"/>
          <p:cNvSpPr>
            <a:spLocks noGrp="1"/>
          </p:cNvSpPr>
          <p:nvPr>
            <p:ph type="sldNum" sz="quarter" idx="12"/>
          </p:nvPr>
        </p:nvSpPr>
        <p:spPr/>
        <p:txBody>
          <a:bodyPr/>
          <a:lstStyle/>
          <a:p>
            <a:fld id="{841C73AC-FE84-4D8B-997B-ECEDA40FF908}" type="slidenum">
              <a:rPr lang="nb-NO" noProof="0" smtClean="0"/>
              <a:t>3</a:t>
            </a:fld>
            <a:endParaRPr lang="nb-NO" noProof="0"/>
          </a:p>
        </p:txBody>
      </p:sp>
    </p:spTree>
    <p:extLst>
      <p:ext uri="{BB962C8B-B14F-4D97-AF65-F5344CB8AC3E}">
        <p14:creationId xmlns:p14="http://schemas.microsoft.com/office/powerpoint/2010/main" val="355160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24114" y="836712"/>
            <a:ext cx="7786687" cy="1296145"/>
          </a:xfrm>
        </p:spPr>
        <p:txBody>
          <a:bodyPr>
            <a:normAutofit/>
          </a:bodyPr>
          <a:lstStyle/>
          <a:p>
            <a:pPr>
              <a:defRPr/>
            </a:pPr>
            <a:br>
              <a:rPr lang="nb-NO" sz="4000" dirty="0">
                <a:solidFill>
                  <a:schemeClr val="folHlink"/>
                </a:solidFill>
                <a:latin typeface="Georgia" pitchFamily="18" charset="0"/>
              </a:rPr>
            </a:br>
            <a:r>
              <a:rPr lang="nb-NO" b="1" dirty="0">
                <a:solidFill>
                  <a:srgbClr val="009999"/>
                </a:solidFill>
                <a:effectLst>
                  <a:outerShdw blurRad="38100" dist="38100" dir="2700000" algn="tl">
                    <a:srgbClr val="000000">
                      <a:alpha val="43137"/>
                    </a:srgbClr>
                  </a:outerShdw>
                </a:effectLst>
              </a:rPr>
              <a:t>The Main </a:t>
            </a:r>
            <a:r>
              <a:rPr lang="nb-NO" b="1" dirty="0" err="1">
                <a:solidFill>
                  <a:srgbClr val="009999"/>
                </a:solidFill>
                <a:effectLst>
                  <a:outerShdw blurRad="38100" dist="38100" dir="2700000" algn="tl">
                    <a:srgbClr val="000000">
                      <a:alpha val="43137"/>
                    </a:srgbClr>
                  </a:outerShdw>
                </a:effectLst>
              </a:rPr>
              <a:t>collective</a:t>
            </a:r>
            <a:r>
              <a:rPr lang="nb-NO" b="1" dirty="0">
                <a:solidFill>
                  <a:srgbClr val="009999"/>
                </a:solidFill>
                <a:effectLst>
                  <a:outerShdw blurRad="38100" dist="38100" dir="2700000" algn="tl">
                    <a:srgbClr val="000000">
                      <a:alpha val="43137"/>
                    </a:srgbClr>
                  </a:outerShdw>
                </a:effectLst>
              </a:rPr>
              <a:t> </a:t>
            </a:r>
            <a:r>
              <a:rPr lang="nb-NO" b="1" dirty="0" err="1">
                <a:solidFill>
                  <a:srgbClr val="009999"/>
                </a:solidFill>
                <a:effectLst>
                  <a:outerShdw blurRad="38100" dist="38100" dir="2700000" algn="tl">
                    <a:srgbClr val="000000">
                      <a:alpha val="43137"/>
                    </a:srgbClr>
                  </a:outerShdw>
                </a:effectLst>
              </a:rPr>
              <a:t>agreement</a:t>
            </a:r>
            <a:r>
              <a:rPr lang="nb-NO" b="1" dirty="0">
                <a:solidFill>
                  <a:srgbClr val="009999"/>
                </a:solidFill>
                <a:effectLst>
                  <a:outerShdw blurRad="38100" dist="38100" dir="2700000" algn="tl">
                    <a:srgbClr val="000000">
                      <a:alpha val="43137"/>
                    </a:srgbClr>
                  </a:outerShdw>
                </a:effectLst>
              </a:rPr>
              <a:t> </a:t>
            </a:r>
          </a:p>
        </p:txBody>
      </p:sp>
      <p:sp>
        <p:nvSpPr>
          <p:cNvPr id="53251" name="Rectangle 3"/>
          <p:cNvSpPr>
            <a:spLocks noGrp="1" noChangeArrowheads="1"/>
          </p:cNvSpPr>
          <p:nvPr>
            <p:ph type="body" idx="1"/>
          </p:nvPr>
        </p:nvSpPr>
        <p:spPr>
          <a:xfrm>
            <a:off x="586597" y="2276872"/>
            <a:ext cx="8160588" cy="4464496"/>
          </a:xfrm>
        </p:spPr>
        <p:txBody>
          <a:bodyPr>
            <a:normAutofit fontScale="25000" lnSpcReduction="20000"/>
          </a:bodyPr>
          <a:lstStyle/>
          <a:p>
            <a:pPr lvl="1" eaLnBrk="1" hangingPunct="1">
              <a:lnSpc>
                <a:spcPct val="90000"/>
              </a:lnSpc>
            </a:pPr>
            <a:endParaRPr lang="nb-NO" dirty="0">
              <a:latin typeface="Georgia" pitchFamily="18" charset="0"/>
            </a:endParaRPr>
          </a:p>
          <a:p>
            <a:pPr lvl="1" eaLnBrk="1" hangingPunct="1">
              <a:lnSpc>
                <a:spcPct val="90000"/>
              </a:lnSpc>
            </a:pPr>
            <a:endParaRPr lang="nb-NO" dirty="0">
              <a:latin typeface="Georgia" pitchFamily="18" charset="0"/>
            </a:endParaRPr>
          </a:p>
          <a:p>
            <a:pPr lvl="1" eaLnBrk="1" hangingPunct="1">
              <a:lnSpc>
                <a:spcPct val="170000"/>
              </a:lnSpc>
            </a:pPr>
            <a:r>
              <a:rPr lang="nb-NO" sz="9600" dirty="0" err="1">
                <a:solidFill>
                  <a:schemeClr val="accent2"/>
                </a:solidFill>
                <a:latin typeface="Georgia" pitchFamily="18" charset="0"/>
              </a:rPr>
              <a:t>Every</a:t>
            </a:r>
            <a:r>
              <a:rPr lang="nb-NO" sz="9600" dirty="0">
                <a:solidFill>
                  <a:schemeClr val="accent2"/>
                </a:solidFill>
                <a:latin typeface="Georgia" pitchFamily="18" charset="0"/>
              </a:rPr>
              <a:t> </a:t>
            </a:r>
            <a:r>
              <a:rPr lang="nb-NO" sz="9600" dirty="0" err="1">
                <a:solidFill>
                  <a:schemeClr val="accent2"/>
                </a:solidFill>
                <a:latin typeface="Georgia" pitchFamily="18" charset="0"/>
              </a:rPr>
              <a:t>second</a:t>
            </a:r>
            <a:r>
              <a:rPr lang="nb-NO" sz="9600" dirty="0">
                <a:solidFill>
                  <a:schemeClr val="accent2"/>
                </a:solidFill>
                <a:latin typeface="Georgia" pitchFamily="18" charset="0"/>
              </a:rPr>
              <a:t> </a:t>
            </a:r>
            <a:r>
              <a:rPr lang="nb-NO" sz="9600" dirty="0" err="1">
                <a:solidFill>
                  <a:schemeClr val="accent2"/>
                </a:solidFill>
                <a:latin typeface="Georgia" pitchFamily="18" charset="0"/>
              </a:rPr>
              <a:t>year</a:t>
            </a:r>
            <a:endParaRPr lang="nb-NO" sz="9600" dirty="0">
              <a:solidFill>
                <a:schemeClr val="accent2"/>
              </a:solidFill>
              <a:latin typeface="Georgia" pitchFamily="18" charset="0"/>
            </a:endParaRPr>
          </a:p>
          <a:p>
            <a:pPr lvl="1">
              <a:lnSpc>
                <a:spcPct val="170000"/>
              </a:lnSpc>
            </a:pPr>
            <a:r>
              <a:rPr lang="en-US" sz="9600" dirty="0">
                <a:solidFill>
                  <a:schemeClr val="accent2"/>
                </a:solidFill>
                <a:latin typeface="Georgia" pitchFamily="18" charset="0"/>
              </a:rPr>
              <a:t>Ministry of Local Government and </a:t>
            </a:r>
            <a:r>
              <a:rPr lang="en-US" sz="9600" dirty="0" err="1">
                <a:solidFill>
                  <a:schemeClr val="accent2"/>
                </a:solidFill>
                <a:latin typeface="Georgia" pitchFamily="18" charset="0"/>
              </a:rPr>
              <a:t>Modernisation</a:t>
            </a:r>
            <a:r>
              <a:rPr lang="nb-NO" sz="9600" dirty="0">
                <a:solidFill>
                  <a:schemeClr val="accent2"/>
                </a:solidFill>
                <a:latin typeface="Georgia" pitchFamily="18" charset="0"/>
              </a:rPr>
              <a:t>/Unions</a:t>
            </a:r>
          </a:p>
          <a:p>
            <a:pPr lvl="1">
              <a:lnSpc>
                <a:spcPct val="170000"/>
              </a:lnSpc>
            </a:pPr>
            <a:r>
              <a:rPr lang="nb-NO" sz="9600" dirty="0" err="1">
                <a:solidFill>
                  <a:schemeClr val="accent2"/>
                </a:solidFill>
                <a:latin typeface="Georgia" pitchFamily="18" charset="0"/>
              </a:rPr>
              <a:t>Regulation</a:t>
            </a:r>
            <a:r>
              <a:rPr lang="nb-NO" sz="9600" dirty="0">
                <a:solidFill>
                  <a:schemeClr val="accent2"/>
                </a:solidFill>
                <a:latin typeface="Georgia" pitchFamily="18" charset="0"/>
              </a:rPr>
              <a:t> </a:t>
            </a:r>
            <a:r>
              <a:rPr lang="nb-NO" sz="9600" dirty="0" err="1">
                <a:solidFill>
                  <a:schemeClr val="accent2"/>
                </a:solidFill>
                <a:latin typeface="Georgia" pitchFamily="18" charset="0"/>
              </a:rPr>
              <a:t>of</a:t>
            </a:r>
            <a:r>
              <a:rPr lang="nb-NO" sz="9600" dirty="0">
                <a:solidFill>
                  <a:schemeClr val="accent2"/>
                </a:solidFill>
                <a:latin typeface="Georgia" pitchFamily="18" charset="0"/>
              </a:rPr>
              <a:t> </a:t>
            </a:r>
            <a:r>
              <a:rPr lang="nb-NO" sz="9600" dirty="0" err="1">
                <a:solidFill>
                  <a:schemeClr val="accent2"/>
                </a:solidFill>
                <a:latin typeface="Georgia" pitchFamily="18" charset="0"/>
              </a:rPr>
              <a:t>the</a:t>
            </a:r>
            <a:r>
              <a:rPr lang="nb-NO" sz="9600" dirty="0">
                <a:solidFill>
                  <a:schemeClr val="accent2"/>
                </a:solidFill>
                <a:latin typeface="Georgia" pitchFamily="18" charset="0"/>
              </a:rPr>
              <a:t> </a:t>
            </a:r>
            <a:r>
              <a:rPr lang="nb-NO" sz="9600" dirty="0" err="1">
                <a:solidFill>
                  <a:schemeClr val="accent2"/>
                </a:solidFill>
                <a:latin typeface="Georgia" pitchFamily="18" charset="0"/>
              </a:rPr>
              <a:t>Civil</a:t>
            </a:r>
            <a:r>
              <a:rPr lang="nb-NO" sz="9600" dirty="0">
                <a:solidFill>
                  <a:schemeClr val="accent2"/>
                </a:solidFill>
                <a:latin typeface="Georgia" pitchFamily="18" charset="0"/>
              </a:rPr>
              <a:t> Service </a:t>
            </a:r>
            <a:r>
              <a:rPr lang="nb-NO" sz="9600" dirty="0" err="1">
                <a:solidFill>
                  <a:schemeClr val="accent2"/>
                </a:solidFill>
                <a:latin typeface="Georgia" pitchFamily="18" charset="0"/>
              </a:rPr>
              <a:t>Pay</a:t>
            </a:r>
            <a:r>
              <a:rPr lang="nb-NO" sz="9600" dirty="0">
                <a:solidFill>
                  <a:schemeClr val="accent2"/>
                </a:solidFill>
                <a:latin typeface="Georgia" pitchFamily="18" charset="0"/>
              </a:rPr>
              <a:t> Grades </a:t>
            </a:r>
          </a:p>
          <a:p>
            <a:pPr lvl="1">
              <a:lnSpc>
                <a:spcPct val="170000"/>
              </a:lnSpc>
            </a:pPr>
            <a:r>
              <a:rPr lang="nb-NO" sz="9600" dirty="0">
                <a:solidFill>
                  <a:schemeClr val="accent2"/>
                </a:solidFill>
                <a:latin typeface="Georgia" pitchFamily="18" charset="0"/>
              </a:rPr>
              <a:t>Central </a:t>
            </a:r>
            <a:r>
              <a:rPr lang="nb-NO" sz="9600" dirty="0" err="1">
                <a:solidFill>
                  <a:schemeClr val="accent2"/>
                </a:solidFill>
                <a:latin typeface="Georgia" pitchFamily="18" charset="0"/>
              </a:rPr>
              <a:t>negotiations</a:t>
            </a:r>
            <a:r>
              <a:rPr lang="nb-NO" sz="9600" dirty="0">
                <a:solidFill>
                  <a:schemeClr val="accent2"/>
                </a:solidFill>
                <a:latin typeface="Georgia" pitchFamily="18" charset="0"/>
              </a:rPr>
              <a:t>, </a:t>
            </a:r>
            <a:r>
              <a:rPr lang="nb-NO" sz="9600" dirty="0" err="1">
                <a:solidFill>
                  <a:schemeClr val="accent2"/>
                </a:solidFill>
                <a:latin typeface="Georgia" pitchFamily="18" charset="0"/>
              </a:rPr>
              <a:t>local</a:t>
            </a:r>
            <a:r>
              <a:rPr lang="nb-NO" sz="9600" dirty="0">
                <a:solidFill>
                  <a:schemeClr val="accent2"/>
                </a:solidFill>
                <a:latin typeface="Georgia" pitchFamily="18" charset="0"/>
              </a:rPr>
              <a:t> </a:t>
            </a:r>
            <a:r>
              <a:rPr lang="nb-NO" sz="9600" dirty="0" err="1">
                <a:solidFill>
                  <a:schemeClr val="accent2"/>
                </a:solidFill>
                <a:latin typeface="Georgia" pitchFamily="18" charset="0"/>
              </a:rPr>
              <a:t>negotiations</a:t>
            </a:r>
            <a:endParaRPr lang="nb-NO" sz="9600" dirty="0">
              <a:solidFill>
                <a:schemeClr val="accent2"/>
              </a:solidFill>
              <a:latin typeface="Georgia" pitchFamily="18" charset="0"/>
            </a:endParaRPr>
          </a:p>
          <a:p>
            <a:pPr lvl="1">
              <a:lnSpc>
                <a:spcPct val="170000"/>
              </a:lnSpc>
            </a:pPr>
            <a:r>
              <a:rPr lang="nb-NO" sz="9600" dirty="0" err="1">
                <a:solidFill>
                  <a:schemeClr val="accent2"/>
                </a:solidFill>
                <a:latin typeface="Georgia" pitchFamily="18" charset="0"/>
              </a:rPr>
              <a:t>Frame</a:t>
            </a:r>
            <a:r>
              <a:rPr lang="nb-NO" sz="9600" dirty="0">
                <a:solidFill>
                  <a:schemeClr val="accent2"/>
                </a:solidFill>
                <a:latin typeface="Georgia" pitchFamily="18" charset="0"/>
              </a:rPr>
              <a:t> </a:t>
            </a:r>
            <a:r>
              <a:rPr lang="nb-NO" sz="9600" dirty="0" err="1">
                <a:solidFill>
                  <a:schemeClr val="accent2"/>
                </a:solidFill>
                <a:latin typeface="Georgia" pitchFamily="18" charset="0"/>
              </a:rPr>
              <a:t>decided</a:t>
            </a:r>
            <a:r>
              <a:rPr lang="nb-NO" sz="9600" dirty="0">
                <a:solidFill>
                  <a:schemeClr val="accent2"/>
                </a:solidFill>
                <a:latin typeface="Georgia" pitchFamily="18" charset="0"/>
              </a:rPr>
              <a:t> centrally</a:t>
            </a:r>
          </a:p>
          <a:p>
            <a:pPr lvl="1">
              <a:lnSpc>
                <a:spcPct val="170000"/>
              </a:lnSpc>
            </a:pPr>
            <a:r>
              <a:rPr lang="nb-NO" sz="9600" dirty="0">
                <a:solidFill>
                  <a:schemeClr val="accent2"/>
                </a:solidFill>
                <a:latin typeface="Georgia" pitchFamily="18" charset="0"/>
              </a:rPr>
              <a:t>Benefits</a:t>
            </a:r>
          </a:p>
          <a:p>
            <a:pPr eaLnBrk="1" hangingPunct="1">
              <a:lnSpc>
                <a:spcPct val="90000"/>
              </a:lnSpc>
            </a:pPr>
            <a:endParaRPr lang="nb-NO" dirty="0"/>
          </a:p>
          <a:p>
            <a:pPr eaLnBrk="1" hangingPunct="1"/>
            <a:endParaRPr lang="nb-NO" sz="2400" b="1" dirty="0">
              <a:solidFill>
                <a:schemeClr val="folHlink"/>
              </a:solidFill>
            </a:endParaRPr>
          </a:p>
          <a:p>
            <a:pPr eaLnBrk="1" hangingPunct="1"/>
            <a:endParaRPr lang="nb-NO" sz="2400" b="1" dirty="0">
              <a:solidFill>
                <a:schemeClr val="folHlink"/>
              </a:solidFill>
              <a:latin typeface="Georgia" pitchFamily="18" charset="0"/>
            </a:endParaRPr>
          </a:p>
          <a:p>
            <a:pPr eaLnBrk="1" hangingPunct="1"/>
            <a:endParaRPr lang="nb-NO" sz="2400" b="1" dirty="0">
              <a:solidFill>
                <a:schemeClr val="folHlink"/>
              </a:solidFill>
              <a:latin typeface="Georgia" pitchFamily="18" charset="0"/>
            </a:endParaRPr>
          </a:p>
        </p:txBody>
      </p:sp>
      <p:pic>
        <p:nvPicPr>
          <p:cNvPr id="53252" name="Picture 4" descr="http://pub.tv2.no/multimedia/na/archive/00687/Penger_Betaling__68716116x9.jpg"/>
          <p:cNvPicPr>
            <a:picLocks noChangeAspect="1" noChangeArrowheads="1"/>
          </p:cNvPicPr>
          <p:nvPr/>
        </p:nvPicPr>
        <p:blipFill>
          <a:blip r:embed="rId3" cstate="print"/>
          <a:srcRect/>
          <a:stretch>
            <a:fillRect/>
          </a:stretch>
        </p:blipFill>
        <p:spPr bwMode="auto">
          <a:xfrm>
            <a:off x="8940801" y="2132857"/>
            <a:ext cx="2540000" cy="3571875"/>
          </a:xfrm>
          <a:prstGeom prst="rect">
            <a:avLst/>
          </a:prstGeom>
          <a:noFill/>
          <a:ln w="9525">
            <a:noFill/>
            <a:miter lim="800000"/>
            <a:headEnd/>
            <a:tailEnd/>
          </a:ln>
        </p:spPr>
      </p:pic>
    </p:spTree>
    <p:extLst>
      <p:ext uri="{BB962C8B-B14F-4D97-AF65-F5344CB8AC3E}">
        <p14:creationId xmlns:p14="http://schemas.microsoft.com/office/powerpoint/2010/main" val="81851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tekst 2"/>
          <p:cNvSpPr>
            <a:spLocks noGrp="1"/>
          </p:cNvSpPr>
          <p:nvPr>
            <p:ph type="body" sz="quarter" idx="12"/>
          </p:nvPr>
        </p:nvSpPr>
        <p:spPr/>
        <p:txBody>
          <a:bodyPr/>
          <a:lstStyle/>
          <a:p>
            <a:r>
              <a:rPr lang="nb-NO" dirty="0"/>
              <a:t>Avslutning – alle logoene </a:t>
            </a:r>
          </a:p>
        </p:txBody>
      </p:sp>
      <p:sp>
        <p:nvSpPr>
          <p:cNvPr id="4" name="Plassholder for tekst 3"/>
          <p:cNvSpPr>
            <a:spLocks noGrp="1"/>
          </p:cNvSpPr>
          <p:nvPr>
            <p:ph type="body" sz="quarter" idx="10"/>
          </p:nvPr>
        </p:nvSpPr>
        <p:spPr/>
        <p:txBody>
          <a:bodyPr/>
          <a:lstStyle/>
          <a:p>
            <a:endParaRPr lang="nb-NO"/>
          </a:p>
        </p:txBody>
      </p:sp>
      <p:graphicFrame>
        <p:nvGraphicFramePr>
          <p:cNvPr id="5" name="Objekt 4">
            <a:hlinkClick r:id="" action="ppaction://ole?verb=0"/>
          </p:cNvPr>
          <p:cNvGraphicFramePr>
            <a:graphicFrameLocks noChangeAspect="1"/>
          </p:cNvGraphicFramePr>
          <p:nvPr>
            <p:extLst>
              <p:ext uri="{D42A27DB-BD31-4B8C-83A1-F6EECF244321}">
                <p14:modId xmlns:p14="http://schemas.microsoft.com/office/powerpoint/2010/main" val="3116119951"/>
              </p:ext>
            </p:extLst>
          </p:nvPr>
        </p:nvGraphicFramePr>
        <p:xfrm>
          <a:off x="120770" y="125441"/>
          <a:ext cx="11800936" cy="6732559"/>
        </p:xfrm>
        <a:graphic>
          <a:graphicData uri="http://schemas.openxmlformats.org/presentationml/2006/ole">
            <mc:AlternateContent xmlns:mc="http://schemas.openxmlformats.org/markup-compatibility/2006">
              <mc:Choice xmlns:v="urn:schemas-microsoft-com:vml" Requires="v">
                <p:oleObj spid="_x0000_s2062" name="Presentation" r:id="rId4" imgW="2615135" imgH="1961523" progId="PowerPoint.Show.12">
                  <p:embed/>
                </p:oleObj>
              </mc:Choice>
              <mc:Fallback>
                <p:oleObj name="Presentation" r:id="rId4" imgW="2615135" imgH="1961523" progId="PowerPoint.Show.12">
                  <p:embed/>
                  <p:pic>
                    <p:nvPicPr>
                      <p:cNvPr id="0" name=""/>
                      <p:cNvPicPr/>
                      <p:nvPr/>
                    </p:nvPicPr>
                    <p:blipFill>
                      <a:blip r:embed="rId5"/>
                      <a:stretch>
                        <a:fillRect/>
                      </a:stretch>
                    </p:blipFill>
                    <p:spPr>
                      <a:xfrm>
                        <a:off x="120770" y="125441"/>
                        <a:ext cx="11800936" cy="6732559"/>
                      </a:xfrm>
                      <a:prstGeom prst="rect">
                        <a:avLst/>
                      </a:prstGeom>
                    </p:spPr>
                  </p:pic>
                </p:oleObj>
              </mc:Fallback>
            </mc:AlternateContent>
          </a:graphicData>
        </a:graphic>
      </p:graphicFrame>
      <p:sp>
        <p:nvSpPr>
          <p:cNvPr id="6" name="Bildeforklaring formet som et avrundet rektangel 5"/>
          <p:cNvSpPr/>
          <p:nvPr/>
        </p:nvSpPr>
        <p:spPr>
          <a:xfrm>
            <a:off x="7582896" y="848183"/>
            <a:ext cx="3017334" cy="1417533"/>
          </a:xfrm>
          <a:prstGeom prst="wedgeRoundRectCallout">
            <a:avLst>
              <a:gd name="adj1" fmla="val -91107"/>
              <a:gd name="adj2" fmla="val 2288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p:cNvPicPr>
            <a:picLocks noChangeAspect="1"/>
          </p:cNvPicPr>
          <p:nvPr/>
        </p:nvPicPr>
        <p:blipFill>
          <a:blip r:embed="rId6"/>
          <a:stretch>
            <a:fillRect/>
          </a:stretch>
        </p:blipFill>
        <p:spPr>
          <a:xfrm>
            <a:off x="8012048" y="953796"/>
            <a:ext cx="2440250" cy="309773"/>
          </a:xfrm>
          <a:prstGeom prst="rect">
            <a:avLst/>
          </a:prstGeom>
        </p:spPr>
      </p:pic>
      <p:pic>
        <p:nvPicPr>
          <p:cNvPr id="9" name="Bilde 8"/>
          <p:cNvPicPr>
            <a:picLocks noChangeAspect="1"/>
          </p:cNvPicPr>
          <p:nvPr/>
        </p:nvPicPr>
        <p:blipFill>
          <a:blip r:embed="rId7"/>
          <a:stretch>
            <a:fillRect/>
          </a:stretch>
        </p:blipFill>
        <p:spPr>
          <a:xfrm>
            <a:off x="8012049" y="1547537"/>
            <a:ext cx="2103621" cy="617062"/>
          </a:xfrm>
          <a:prstGeom prst="rect">
            <a:avLst/>
          </a:prstGeom>
        </p:spPr>
      </p:pic>
    </p:spTree>
    <p:extLst>
      <p:ext uri="{BB962C8B-B14F-4D97-AF65-F5344CB8AC3E}">
        <p14:creationId xmlns:p14="http://schemas.microsoft.com/office/powerpoint/2010/main" val="229386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56797" y="634996"/>
            <a:ext cx="7518259" cy="489749"/>
          </a:xfrm>
        </p:spPr>
        <p:txBody>
          <a:bodyPr>
            <a:noAutofit/>
          </a:bodyPr>
          <a:lstStyle/>
          <a:p>
            <a:r>
              <a:rPr lang="nb-NO" sz="4400" b="1" dirty="0" err="1">
                <a:solidFill>
                  <a:srgbClr val="009999"/>
                </a:solidFill>
                <a:effectLst>
                  <a:outerShdw blurRad="38100" dist="38100" dir="2700000" algn="tl">
                    <a:srgbClr val="000000">
                      <a:alpha val="43137"/>
                    </a:srgbClr>
                  </a:outerShdw>
                </a:effectLst>
                <a:latin typeface="+mj-lt"/>
              </a:rPr>
              <a:t>Negotiation</a:t>
            </a:r>
            <a:r>
              <a:rPr lang="nb-NO" sz="4400" b="1" dirty="0">
                <a:solidFill>
                  <a:srgbClr val="009999"/>
                </a:solidFill>
                <a:effectLst>
                  <a:outerShdw blurRad="38100" dist="38100" dir="2700000" algn="tl">
                    <a:srgbClr val="000000">
                      <a:alpha val="43137"/>
                    </a:srgbClr>
                  </a:outerShdw>
                </a:effectLst>
                <a:latin typeface="+mj-lt"/>
              </a:rPr>
              <a:t> </a:t>
            </a:r>
            <a:r>
              <a:rPr lang="nb-NO" sz="4400" b="1" dirty="0" err="1">
                <a:solidFill>
                  <a:srgbClr val="009999"/>
                </a:solidFill>
                <a:effectLst>
                  <a:outerShdw blurRad="38100" dist="38100" dir="2700000" algn="tl">
                    <a:srgbClr val="000000">
                      <a:alpha val="43137"/>
                    </a:srgbClr>
                  </a:outerShdw>
                </a:effectLst>
                <a:latin typeface="+mj-lt"/>
              </a:rPr>
              <a:t>results</a:t>
            </a:r>
            <a:r>
              <a:rPr lang="nb-NO" sz="4400" b="1" dirty="0">
                <a:solidFill>
                  <a:srgbClr val="009999"/>
                </a:solidFill>
                <a:effectLst>
                  <a:outerShdw blurRad="38100" dist="38100" dir="2700000" algn="tl">
                    <a:srgbClr val="000000">
                      <a:alpha val="43137"/>
                    </a:srgbClr>
                  </a:outerShdw>
                </a:effectLst>
                <a:latin typeface="+mj-lt"/>
              </a:rPr>
              <a:t>   2006 - 2015 </a:t>
            </a:r>
          </a:p>
        </p:txBody>
      </p:sp>
      <p:graphicFrame>
        <p:nvGraphicFramePr>
          <p:cNvPr id="6" name="Diagram 5"/>
          <p:cNvGraphicFramePr>
            <a:graphicFrameLocks noGrp="1"/>
          </p:cNvGraphicFramePr>
          <p:nvPr>
            <p:extLst>
              <p:ext uri="{D42A27DB-BD31-4B8C-83A1-F6EECF244321}">
                <p14:modId xmlns:p14="http://schemas.microsoft.com/office/powerpoint/2010/main" val="2737167048"/>
              </p:ext>
            </p:extLst>
          </p:nvPr>
        </p:nvGraphicFramePr>
        <p:xfrm>
          <a:off x="1061453" y="1124745"/>
          <a:ext cx="10074442" cy="4899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75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rgbClr val="009999"/>
                </a:solidFill>
                <a:effectLst>
                  <a:outerShdw blurRad="38100" dist="38100" dir="2700000" algn="tl">
                    <a:srgbClr val="000000">
                      <a:alpha val="43137"/>
                    </a:srgbClr>
                  </a:outerShdw>
                </a:effectLst>
              </a:rPr>
              <a:t>The </a:t>
            </a:r>
            <a:r>
              <a:rPr lang="nb-NO" b="1" dirty="0" err="1">
                <a:solidFill>
                  <a:srgbClr val="009999"/>
                </a:solidFill>
                <a:effectLst>
                  <a:outerShdw blurRad="38100" dist="38100" dir="2700000" algn="tl">
                    <a:srgbClr val="000000">
                      <a:alpha val="43137"/>
                    </a:srgbClr>
                  </a:outerShdw>
                </a:effectLst>
              </a:rPr>
              <a:t>main</a:t>
            </a:r>
            <a:r>
              <a:rPr lang="nb-NO" b="1" dirty="0">
                <a:solidFill>
                  <a:srgbClr val="009999"/>
                </a:solidFill>
                <a:effectLst>
                  <a:outerShdw blurRad="38100" dist="38100" dir="2700000" algn="tl">
                    <a:srgbClr val="000000">
                      <a:alpha val="43137"/>
                    </a:srgbClr>
                  </a:outerShdw>
                </a:effectLst>
              </a:rPr>
              <a:t> </a:t>
            </a:r>
            <a:r>
              <a:rPr lang="nb-NO" b="1" dirty="0" err="1">
                <a:solidFill>
                  <a:srgbClr val="009999"/>
                </a:solidFill>
                <a:effectLst>
                  <a:outerShdw blurRad="38100" dist="38100" dir="2700000" algn="tl">
                    <a:srgbClr val="000000">
                      <a:alpha val="43137"/>
                    </a:srgbClr>
                  </a:outerShdw>
                </a:effectLst>
              </a:rPr>
              <a:t>collective</a:t>
            </a:r>
            <a:r>
              <a:rPr lang="nb-NO" b="1" dirty="0">
                <a:solidFill>
                  <a:srgbClr val="009999"/>
                </a:solidFill>
                <a:effectLst>
                  <a:outerShdw blurRad="38100" dist="38100" dir="2700000" algn="tl">
                    <a:srgbClr val="000000">
                      <a:alpha val="43137"/>
                    </a:srgbClr>
                  </a:outerShdw>
                </a:effectLst>
              </a:rPr>
              <a:t> </a:t>
            </a:r>
            <a:r>
              <a:rPr lang="nb-NO" b="1" dirty="0" err="1">
                <a:solidFill>
                  <a:srgbClr val="009999"/>
                </a:solidFill>
                <a:effectLst>
                  <a:outerShdw blurRad="38100" dist="38100" dir="2700000" algn="tl">
                    <a:srgbClr val="000000">
                      <a:alpha val="43137"/>
                    </a:srgbClr>
                  </a:outerShdw>
                </a:effectLst>
              </a:rPr>
              <a:t>agreement</a:t>
            </a:r>
            <a:r>
              <a:rPr lang="nb-NO" b="1" dirty="0">
                <a:solidFill>
                  <a:srgbClr val="009999"/>
                </a:solidFill>
                <a:effectLst>
                  <a:outerShdw blurRad="38100" dist="38100" dir="2700000" algn="tl">
                    <a:srgbClr val="000000">
                      <a:alpha val="43137"/>
                    </a:srgbClr>
                  </a:outerShdw>
                </a:effectLst>
              </a:rPr>
              <a:t> in 2016 – </a:t>
            </a:r>
            <a:br>
              <a:rPr lang="nb-NO" b="1" dirty="0">
                <a:solidFill>
                  <a:srgbClr val="009999"/>
                </a:solidFill>
                <a:effectLst>
                  <a:outerShdw blurRad="38100" dist="38100" dir="2700000" algn="tl">
                    <a:srgbClr val="000000">
                      <a:alpha val="43137"/>
                    </a:srgbClr>
                  </a:outerShdw>
                </a:effectLst>
              </a:rPr>
            </a:br>
            <a:r>
              <a:rPr lang="nb-NO" b="1" dirty="0" err="1">
                <a:solidFill>
                  <a:srgbClr val="009999"/>
                </a:solidFill>
                <a:effectLst>
                  <a:outerShdw blurRad="38100" dist="38100" dir="2700000" algn="tl">
                    <a:srgbClr val="000000">
                      <a:alpha val="43137"/>
                    </a:srgbClr>
                  </a:outerShdw>
                </a:effectLst>
              </a:rPr>
              <a:t>Breakthrough</a:t>
            </a:r>
            <a:r>
              <a:rPr lang="nb-NO" b="1" dirty="0">
                <a:solidFill>
                  <a:srgbClr val="009999"/>
                </a:solidFill>
                <a:effectLst>
                  <a:outerShdw blurRad="38100" dist="38100" dir="2700000" algn="tl">
                    <a:srgbClr val="000000">
                      <a:alpha val="43137"/>
                    </a:srgbClr>
                  </a:outerShdw>
                </a:effectLst>
              </a:rPr>
              <a:t> for Akademikerne!!!!</a:t>
            </a:r>
          </a:p>
        </p:txBody>
      </p:sp>
      <p:sp>
        <p:nvSpPr>
          <p:cNvPr id="4" name="Plassholder for lysbildenummer 3"/>
          <p:cNvSpPr>
            <a:spLocks noGrp="1"/>
          </p:cNvSpPr>
          <p:nvPr>
            <p:ph type="sldNum" sz="quarter" idx="12"/>
          </p:nvPr>
        </p:nvSpPr>
        <p:spPr/>
        <p:txBody>
          <a:bodyPr/>
          <a:lstStyle/>
          <a:p>
            <a:fld id="{841C73AC-FE84-4D8B-997B-ECEDA40FF908}" type="slidenum">
              <a:rPr lang="nb-NO" noProof="0" smtClean="0"/>
              <a:t>7</a:t>
            </a:fld>
            <a:endParaRPr lang="nb-NO" noProof="0"/>
          </a:p>
        </p:txBody>
      </p:sp>
      <p:pic>
        <p:nvPicPr>
          <p:cNvPr id="7" name="Plassholder for innhol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2331331"/>
            <a:ext cx="8111067" cy="3832402"/>
          </a:xfrm>
        </p:spPr>
      </p:pic>
    </p:spTree>
    <p:extLst>
      <p:ext uri="{BB962C8B-B14F-4D97-AF65-F5344CB8AC3E}">
        <p14:creationId xmlns:p14="http://schemas.microsoft.com/office/powerpoint/2010/main" val="25988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981200" y="274638"/>
            <a:ext cx="8229600" cy="778098"/>
          </a:xfrm>
        </p:spPr>
        <p:txBody>
          <a:bodyPr>
            <a:noAutofit/>
          </a:bodyPr>
          <a:lstStyle/>
          <a:p>
            <a:r>
              <a:rPr lang="nb-NO" b="1" dirty="0" err="1">
                <a:solidFill>
                  <a:srgbClr val="009999"/>
                </a:solidFill>
                <a:effectLst>
                  <a:outerShdw blurRad="38100" dist="38100" dir="2700000" algn="tl">
                    <a:srgbClr val="000000">
                      <a:alpha val="43137"/>
                    </a:srgbClr>
                  </a:outerShdw>
                </a:effectLst>
              </a:rPr>
              <a:t>Negotiation</a:t>
            </a:r>
            <a:r>
              <a:rPr lang="nb-NO" b="1" dirty="0">
                <a:solidFill>
                  <a:srgbClr val="009999"/>
                </a:solidFill>
                <a:effectLst>
                  <a:outerShdw blurRad="38100" dist="38100" dir="2700000" algn="tl">
                    <a:srgbClr val="000000">
                      <a:alpha val="43137"/>
                    </a:srgbClr>
                  </a:outerShdw>
                </a:effectLst>
              </a:rPr>
              <a:t> </a:t>
            </a:r>
            <a:r>
              <a:rPr lang="nb-NO" b="1" dirty="0" err="1">
                <a:solidFill>
                  <a:srgbClr val="009999"/>
                </a:solidFill>
                <a:effectLst>
                  <a:outerShdw blurRad="38100" dist="38100" dir="2700000" algn="tl">
                    <a:srgbClr val="000000">
                      <a:alpha val="43137"/>
                    </a:srgbClr>
                  </a:outerShdw>
                </a:effectLst>
              </a:rPr>
              <a:t>results</a:t>
            </a:r>
            <a:r>
              <a:rPr lang="nb-NO" b="1" dirty="0">
                <a:solidFill>
                  <a:srgbClr val="009999"/>
                </a:solidFill>
                <a:effectLst>
                  <a:outerShdw blurRad="38100" dist="38100" dir="2700000" algn="tl">
                    <a:srgbClr val="000000">
                      <a:alpha val="43137"/>
                    </a:srgbClr>
                  </a:outerShdw>
                </a:effectLst>
              </a:rPr>
              <a:t> for Akademikerne 2016</a:t>
            </a:r>
          </a:p>
        </p:txBody>
      </p:sp>
      <p:graphicFrame>
        <p:nvGraphicFramePr>
          <p:cNvPr id="10" name="Plassholder for innhold 9"/>
          <p:cNvGraphicFramePr>
            <a:graphicFrameLocks noGrp="1"/>
          </p:cNvGraphicFramePr>
          <p:nvPr>
            <p:ph idx="1"/>
            <p:extLst>
              <p:ext uri="{D42A27DB-BD31-4B8C-83A1-F6EECF244321}">
                <p14:modId xmlns:p14="http://schemas.microsoft.com/office/powerpoint/2010/main" val="132390189"/>
              </p:ext>
            </p:extLst>
          </p:nvPr>
        </p:nvGraphicFramePr>
        <p:xfrm>
          <a:off x="135468" y="1566335"/>
          <a:ext cx="11023600" cy="5173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042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1981200" y="274638"/>
            <a:ext cx="8229600" cy="778098"/>
          </a:xfrm>
        </p:spPr>
        <p:txBody>
          <a:bodyPr>
            <a:normAutofit/>
          </a:bodyPr>
          <a:lstStyle/>
          <a:p>
            <a:r>
              <a:rPr lang="nb-NO" b="1" dirty="0">
                <a:solidFill>
                  <a:srgbClr val="009999"/>
                </a:solidFill>
                <a:effectLst>
                  <a:outerShdw blurRad="38100" dist="38100" dir="2700000" algn="tl">
                    <a:srgbClr val="000000">
                      <a:alpha val="43137"/>
                    </a:srgbClr>
                  </a:outerShdw>
                </a:effectLst>
              </a:rPr>
              <a:t>From  2017 </a:t>
            </a:r>
            <a:r>
              <a:rPr lang="nb-NO" b="1" dirty="0" err="1">
                <a:solidFill>
                  <a:srgbClr val="009999"/>
                </a:solidFill>
                <a:effectLst>
                  <a:outerShdw blurRad="38100" dist="38100" dir="2700000" algn="tl">
                    <a:srgbClr val="000000">
                      <a:alpha val="43137"/>
                    </a:srgbClr>
                  </a:outerShdw>
                </a:effectLst>
              </a:rPr>
              <a:t>onwards</a:t>
            </a:r>
            <a:endParaRPr lang="nb-NO" b="1" dirty="0">
              <a:solidFill>
                <a:srgbClr val="009999"/>
              </a:solidFill>
              <a:effectLst>
                <a:outerShdw blurRad="38100" dist="38100" dir="2700000" algn="tl">
                  <a:srgbClr val="000000">
                    <a:alpha val="43137"/>
                  </a:srgbClr>
                </a:outerShdw>
              </a:effectLst>
            </a:endParaRPr>
          </a:p>
        </p:txBody>
      </p:sp>
      <p:graphicFrame>
        <p:nvGraphicFramePr>
          <p:cNvPr id="10" name="Plassholder for innhold 9"/>
          <p:cNvGraphicFramePr>
            <a:graphicFrameLocks noGrp="1"/>
          </p:cNvGraphicFramePr>
          <p:nvPr>
            <p:ph idx="1"/>
            <p:extLst>
              <p:ext uri="{D42A27DB-BD31-4B8C-83A1-F6EECF244321}">
                <p14:modId xmlns:p14="http://schemas.microsoft.com/office/powerpoint/2010/main" val="3419275745"/>
              </p:ext>
            </p:extLst>
          </p:nvPr>
        </p:nvGraphicFramePr>
        <p:xfrm>
          <a:off x="1847528" y="980728"/>
          <a:ext cx="8363272" cy="5311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88061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1118</Words>
  <Application>Microsoft Office PowerPoint</Application>
  <PresentationFormat>Bredbild</PresentationFormat>
  <Paragraphs>141</Paragraphs>
  <Slides>12</Slides>
  <Notes>10</Notes>
  <HiddenSlides>0</HiddenSlides>
  <MMClips>0</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12</vt:i4>
      </vt:variant>
    </vt:vector>
  </HeadingPairs>
  <TitlesOfParts>
    <vt:vector size="22" baseType="lpstr">
      <vt:lpstr>ＭＳ Ｐゴシック</vt:lpstr>
      <vt:lpstr>Arial</vt:lpstr>
      <vt:lpstr>Calibri</vt:lpstr>
      <vt:lpstr>Calibri Light</vt:lpstr>
      <vt:lpstr>Georgia</vt:lpstr>
      <vt:lpstr>Verdana</vt:lpstr>
      <vt:lpstr>Wingdings</vt:lpstr>
      <vt:lpstr>ヒラギノ角ゴ Pro W3</vt:lpstr>
      <vt:lpstr>Office-tema</vt:lpstr>
      <vt:lpstr>Presentation</vt:lpstr>
      <vt:lpstr>The remuneration system in the Civil service (Government sector) in Norway </vt:lpstr>
      <vt:lpstr>The Government sector</vt:lpstr>
      <vt:lpstr>The unions</vt:lpstr>
      <vt:lpstr> The Main collective agreement </vt:lpstr>
      <vt:lpstr>PowerPoint-presentation</vt:lpstr>
      <vt:lpstr>Negotiation results   2006 - 2015 </vt:lpstr>
      <vt:lpstr>The main collective agreement in 2016 –  Breakthrough for Akademikerne!!!!</vt:lpstr>
      <vt:lpstr>Negotiation results for Akademikerne 2016</vt:lpstr>
      <vt:lpstr>From  2017 onwards</vt:lpstr>
      <vt:lpstr>PowerPoint-presentation</vt:lpstr>
      <vt:lpstr>The remuneration system 2017</vt:lpstr>
      <vt:lpstr>Joint Provisions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Hovedtariffavtalen i staten</dc:title>
  <dc:creator>Marianne Kringlebotn</dc:creator>
  <cp:lastModifiedBy>Bergvall Maria</cp:lastModifiedBy>
  <cp:revision>16</cp:revision>
  <dcterms:created xsi:type="dcterms:W3CDTF">2016-08-25T13:04:12Z</dcterms:created>
  <dcterms:modified xsi:type="dcterms:W3CDTF">2016-09-23T11:48:19Z</dcterms:modified>
</cp:coreProperties>
</file>