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794500" cy="99314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Vaalea tyyli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5" autoAdjust="0"/>
    <p:restoredTop sz="81056" autoAdjust="0"/>
  </p:normalViewPr>
  <p:slideViewPr>
    <p:cSldViewPr>
      <p:cViewPr varScale="1">
        <p:scale>
          <a:sx n="58" d="100"/>
          <a:sy n="58" d="100"/>
        </p:scale>
        <p:origin x="7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F3419-9DC4-48B3-90E0-AC358B8E7BE4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7890" y="9432687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9E8F3-50E7-4466-9A3E-E357D2D9029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82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5998B-F11D-4823-8E58-5BEB55C5C67A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D25A-F825-4AC1-AAF2-96B9B0713A2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5168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31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4239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131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707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31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31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31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31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D25A-F825-4AC1-AAF2-96B9B0713A27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03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3714683"/>
            <a:ext cx="8001000" cy="1097132"/>
          </a:xfrm>
        </p:spPr>
        <p:txBody>
          <a:bodyPr anchor="t">
            <a:normAutofit/>
          </a:bodyPr>
          <a:lstStyle>
            <a:lvl1pPr algn="r">
              <a:defRPr sz="3200" b="0" i="0" spc="0">
                <a:solidFill>
                  <a:schemeClr val="bg1"/>
                </a:solidFill>
                <a:latin typeface="SignaOT-Bold"/>
                <a:cs typeface="SignaOT-Bold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11814"/>
            <a:ext cx="8001000" cy="826986"/>
          </a:xfr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latin typeface="SignaOT-Book"/>
                <a:cs typeface="SignaOT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69" y="362917"/>
            <a:ext cx="1202331" cy="12546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71500" y="34290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82" y="6395523"/>
            <a:ext cx="2184917" cy="2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9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 log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61D9-FCE3-434D-8700-C9F5A7C9E6C2}" type="datetimeFigureOut">
              <a:rPr lang="en-US" smtClean="0"/>
              <a:pPr/>
              <a:t>9/23/2016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C5B-4710-D641-B125-7A2B1A97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498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7884368" y="260648"/>
            <a:ext cx="936104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 userDrawn="1"/>
        </p:nvSpPr>
        <p:spPr>
          <a:xfrm>
            <a:off x="6588224" y="5517232"/>
            <a:ext cx="2264707" cy="122413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760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kirka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3714683"/>
            <a:ext cx="8001000" cy="1097132"/>
          </a:xfrm>
        </p:spPr>
        <p:txBody>
          <a:bodyPr anchor="t">
            <a:normAutofit/>
          </a:bodyPr>
          <a:lstStyle>
            <a:lvl1pPr algn="r">
              <a:defRPr sz="3200" b="0" i="0" spc="0">
                <a:solidFill>
                  <a:schemeClr val="bg1"/>
                </a:solidFill>
                <a:latin typeface="SignaOT-Bold"/>
                <a:cs typeface="SignaOT-Bold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11814"/>
            <a:ext cx="8001000" cy="826986"/>
          </a:xfr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latin typeface="SignaOT-Book"/>
                <a:cs typeface="SignaOT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69" y="362917"/>
            <a:ext cx="1202331" cy="125460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71500" y="3429000"/>
            <a:ext cx="8001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82" y="6395523"/>
            <a:ext cx="2184917" cy="2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515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1500" y="3714683"/>
            <a:ext cx="8001000" cy="1097132"/>
          </a:xfrm>
        </p:spPr>
        <p:txBody>
          <a:bodyPr anchor="t">
            <a:normAutofit/>
          </a:bodyPr>
          <a:lstStyle>
            <a:lvl1pPr algn="r">
              <a:defRPr sz="3200" b="0" i="0" spc="0">
                <a:solidFill>
                  <a:schemeClr val="tx1"/>
                </a:solidFill>
                <a:latin typeface="SignaOT-Bold"/>
                <a:cs typeface="SignaOT-Bold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11814"/>
            <a:ext cx="8001000" cy="826986"/>
          </a:xfrm>
        </p:spPr>
        <p:txBody>
          <a:bodyPr>
            <a:normAutofit/>
          </a:bodyPr>
          <a:lstStyle>
            <a:lvl1pPr marL="0" indent="0" algn="r">
              <a:buNone/>
              <a:defRPr sz="1600" b="0">
                <a:solidFill>
                  <a:schemeClr val="tx1"/>
                </a:solidFill>
                <a:latin typeface="SignaOT-Book"/>
                <a:cs typeface="SignaOT-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>
            <a:off x="571500" y="3429000"/>
            <a:ext cx="8001000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4469" y="358059"/>
            <a:ext cx="1197695" cy="1254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882" y="6395524"/>
            <a:ext cx="2184918" cy="22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40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4215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21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631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89" y="2001870"/>
            <a:ext cx="3238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1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tumm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389" y="2003717"/>
            <a:ext cx="3238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6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461D9-FCE3-434D-8700-C9F5A7C9E6C2}" type="datetimeFigureOut">
              <a:rPr lang="en-US" smtClean="0"/>
              <a:pPr/>
              <a:t>9/23/2016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D5C5B-4710-D641-B125-7A2B1A97DF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1572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7046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0517" y="6356350"/>
            <a:ext cx="7895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ignaOT-Book"/>
              </a:defRPr>
            </a:lvl1pPr>
          </a:lstStyle>
          <a:p>
            <a:fld id="{309EB72F-FB87-4DB8-9BAB-24F5F6E781E2}" type="datetimeFigureOut">
              <a:rPr lang="fi-FI" smtClean="0"/>
              <a:t>23.9.2016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10094" y="6356350"/>
            <a:ext cx="49520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ignaOT-Book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356350"/>
            <a:ext cx="463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  <a:latin typeface="SignaOT-Book"/>
              </a:defRPr>
            </a:lvl1pPr>
          </a:lstStyle>
          <a:p>
            <a:fld id="{2539B19A-2A5F-4B92-B17C-057FBE9DBE4E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97636" y="404664"/>
            <a:ext cx="831136" cy="870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1840" y="6449558"/>
            <a:ext cx="1654960" cy="16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1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ignaOT-Book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8B95"/>
          </a:solidFill>
          <a:latin typeface="SignaOT-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8B95"/>
          </a:solidFill>
          <a:latin typeface="SignaOT-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8B95"/>
          </a:solidFill>
          <a:latin typeface="SignaOT-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8B95"/>
          </a:solidFill>
          <a:latin typeface="SignaOT-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8B95"/>
          </a:solidFill>
          <a:latin typeface="SignaOT-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Case </a:t>
            </a:r>
            <a:r>
              <a:rPr lang="fi-FI" dirty="0" err="1"/>
              <a:t>Study</a:t>
            </a:r>
            <a:r>
              <a:rPr lang="fi-FI" dirty="0"/>
              <a:t> in </a:t>
            </a:r>
            <a:r>
              <a:rPr lang="fi-FI" dirty="0" err="1"/>
              <a:t>Lobbying</a:t>
            </a:r>
            <a:r>
              <a:rPr lang="fi-FI" dirty="0"/>
              <a:t>: Lakimiesliitto and the National </a:t>
            </a:r>
            <a:r>
              <a:rPr lang="fi-FI" dirty="0" err="1"/>
              <a:t>Court</a:t>
            </a:r>
            <a:r>
              <a:rPr lang="fi-FI" dirty="0"/>
              <a:t> </a:t>
            </a:r>
            <a:r>
              <a:rPr lang="fi-FI" dirty="0" err="1"/>
              <a:t>Administration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Mikko Salo, Eero Blåfield</a:t>
            </a:r>
          </a:p>
          <a:p>
            <a:r>
              <a:rPr lang="fi-FI" dirty="0" err="1"/>
              <a:t>Nordic</a:t>
            </a:r>
            <a:r>
              <a:rPr lang="fi-FI" dirty="0"/>
              <a:t> </a:t>
            </a:r>
            <a:r>
              <a:rPr lang="fi-FI" dirty="0" err="1"/>
              <a:t>Meeting</a:t>
            </a:r>
            <a:r>
              <a:rPr lang="fi-FI" dirty="0"/>
              <a:t>, Visby, 1st </a:t>
            </a:r>
            <a:r>
              <a:rPr lang="fi-FI" dirty="0" err="1"/>
              <a:t>September</a:t>
            </a:r>
            <a:r>
              <a:rPr lang="fi-FI"/>
              <a:t> 2016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8795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The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Near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Future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–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What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,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Where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,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When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, How…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832648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6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Biggest questions in the Committee:</a:t>
            </a:r>
          </a:p>
          <a:p>
            <a:pPr lvl="1"/>
            <a:r>
              <a:rPr lang="en-US" sz="18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The power division between the ministry and NCA?</a:t>
            </a:r>
          </a:p>
          <a:p>
            <a:pPr lvl="1"/>
            <a:r>
              <a:rPr lang="en-US" sz="18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How many people work in NCA and where they come from?</a:t>
            </a:r>
          </a:p>
          <a:p>
            <a:pPr lvl="1"/>
            <a:r>
              <a:rPr lang="en-US" sz="18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Where will NCA be located?</a:t>
            </a:r>
          </a:p>
          <a:p>
            <a:pPr lvl="1"/>
            <a:r>
              <a:rPr lang="en-US" sz="18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What is the </a:t>
            </a:r>
            <a:r>
              <a:rPr lang="en-US" sz="18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organisation</a:t>
            </a:r>
            <a:r>
              <a:rPr lang="en-US" sz="18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of NCA going to be like?</a:t>
            </a:r>
          </a:p>
          <a:p>
            <a:pPr lvl="1"/>
            <a:r>
              <a:rPr lang="en-US" sz="18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Will the time table hold up?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 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</p:txBody>
      </p:sp>
      <p:pic>
        <p:nvPicPr>
          <p:cNvPr id="4098" name="Picture 2" descr="Kuvahaun tulos haulle oikeuden jumalat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599556" cy="45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2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Key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Points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in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Succeeding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–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What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We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Have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Learned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(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So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Far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484784"/>
            <a:ext cx="4968552" cy="4896544"/>
          </a:xfrm>
        </p:spPr>
        <p:txBody>
          <a:bodyPr>
            <a:normAutofit fontScale="25000" lnSpcReduction="20000"/>
          </a:bodyPr>
          <a:lstStyle/>
          <a:p>
            <a:pPr marL="457200" lvl="1" indent="0">
              <a:buNone/>
            </a:pPr>
            <a:endParaRPr lang="en-US" sz="16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Be patient 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– lobbying projects are long and arduous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Listen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- Lobbying is as much listening as it is talking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Build trust 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– keep the relationships going even when nothing is happening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Be bold at the right time 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– Change the game, create your own momentum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Do your homework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– know your figures and think ahead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Produce new information 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- and communicate it wisely in small and large scale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Offer Solutions – 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Politicians want to achieve, leave their mark</a:t>
            </a:r>
          </a:p>
          <a:p>
            <a:r>
              <a:rPr lang="en-US" sz="7200" b="1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It is all about people </a:t>
            </a:r>
            <a:r>
              <a:rPr lang="en-US" sz="72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– people make decisions, not </a:t>
            </a:r>
            <a:r>
              <a:rPr lang="en-US" sz="72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organisations</a:t>
            </a:r>
            <a:endParaRPr lang="en-US" sz="72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endParaRPr lang="en-US" sz="72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64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64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 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Kuvahaun tulos haulle suc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3853122" cy="26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966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gnaOT-Bold" panose="020B0804030101020102" pitchFamily="34" charset="0"/>
                <a:cs typeface="SignaOT-Bold" panose="020B0804030101020102" pitchFamily="34" charset="0"/>
              </a:rPr>
              <a:t>Why Independent Court Administration Matters?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/>
          </a:bodyPr>
          <a:lstStyle/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Trias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</a:t>
            </a:r>
            <a:r>
              <a:rPr lang="en-US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politica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principle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Courts subordinates to Ministry of Justice 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Members working in judiciary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-273459"/>
            <a:ext cx="4266414" cy="6399622"/>
          </a:xfrm>
        </p:spPr>
      </p:pic>
    </p:spTree>
    <p:extLst>
      <p:ext uri="{BB962C8B-B14F-4D97-AF65-F5344CB8AC3E}">
        <p14:creationId xmlns:p14="http://schemas.microsoft.com/office/powerpoint/2010/main" val="130287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46248"/>
            <a:ext cx="3384376" cy="338437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gnaOT-Bold" panose="020B0804030101020102" pitchFamily="34" charset="0"/>
                <a:cs typeface="SignaOT-Bold" panose="020B0804030101020102" pitchFamily="34" charset="0"/>
              </a:rPr>
              <a:t>Early development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In discussion since report 1978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Court administration in Nordics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SWE 1975 </a:t>
            </a:r>
            <a:r>
              <a:rPr lang="en-US" sz="1600" dirty="0" err="1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Domstolsverket</a:t>
            </a:r>
            <a:endParaRPr lang="en-US" sz="1600" dirty="0">
              <a:latin typeface="SignaSerifOT-LightIta" panose="02010504050101020102" pitchFamily="50" charset="0"/>
              <a:cs typeface="SignaSerifOT-LightIta" panose="02010504050101020102" pitchFamily="50" charset="0"/>
            </a:endParaRP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ICE 1998 </a:t>
            </a:r>
            <a:r>
              <a:rPr lang="en-US" sz="1600" dirty="0" err="1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Domstolarad</a:t>
            </a:r>
            <a:endParaRPr lang="en-US" sz="1600" dirty="0">
              <a:latin typeface="SignaSerifOT-LightIta" panose="02010504050101020102" pitchFamily="50" charset="0"/>
              <a:cs typeface="SignaSerifOT-LightIta" panose="02010504050101020102" pitchFamily="50" charset="0"/>
            </a:endParaRP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DEN 1999 </a:t>
            </a:r>
            <a:r>
              <a:rPr lang="en-US" sz="1600" dirty="0" err="1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Domstolsstyrelsen</a:t>
            </a:r>
            <a:endParaRPr lang="en-US" sz="1600" dirty="0">
              <a:latin typeface="SignaSerifOT-LightIta" panose="02010504050101020102" pitchFamily="50" charset="0"/>
              <a:cs typeface="SignaSerifOT-LightIta" panose="02010504050101020102" pitchFamily="50" charset="0"/>
            </a:endParaRP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NOR 2002 </a:t>
            </a:r>
            <a:r>
              <a:rPr lang="en-US" sz="1600" dirty="0" err="1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Domstolsadministrasjonen</a:t>
            </a:r>
            <a:endParaRPr lang="en-US" sz="1600" dirty="0">
              <a:latin typeface="SignaSerifOT-LightIta" panose="02010504050101020102" pitchFamily="50" charset="0"/>
              <a:cs typeface="SignaSerifOT-LightIta" panose="02010504050101020102" pitchFamily="50" charset="0"/>
            </a:endParaRPr>
          </a:p>
          <a:p>
            <a:pPr lvl="1"/>
            <a:endParaRPr lang="en-US" sz="1600" dirty="0">
              <a:latin typeface="SignaSerifOT-LightIta" panose="02010504050101020102" pitchFamily="50" charset="0"/>
              <a:cs typeface="SignaSerifOT-LightIta" panose="02010504050101020102" pitchFamily="50" charset="0"/>
            </a:endParaRPr>
          </a:p>
          <a:p>
            <a:pPr lvl="1"/>
            <a:r>
              <a:rPr lang="en-US" sz="1600" dirty="0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FIN 2018 </a:t>
            </a:r>
            <a:r>
              <a:rPr lang="en-US" sz="1600" dirty="0" err="1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Tuomioistuinvirasto</a:t>
            </a:r>
            <a:r>
              <a:rPr lang="en-US" sz="1600" dirty="0">
                <a:latin typeface="SignaSerifOT-LightIta" panose="02010504050101020102" pitchFamily="50" charset="0"/>
                <a:cs typeface="SignaSerifOT-LightIta" panose="02010504050101020102" pitchFamily="50" charset="0"/>
              </a:rPr>
              <a:t>???</a:t>
            </a:r>
          </a:p>
          <a:p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Independent administrations in Judiciary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The Office of the Prosecutor General 1997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Criminal Sanctions Agency 2010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National Administrative Office for Enforcement 2010</a:t>
            </a:r>
          </a:p>
          <a:p>
            <a:pPr lvl="1"/>
            <a:endParaRPr lang="en-US" sz="16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pPr lvl="1"/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588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700808"/>
            <a:ext cx="3317658" cy="32617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ignaOT-Bold" panose="020B0804030101020102" pitchFamily="34" charset="0"/>
                <a:cs typeface="SignaOT-Bold" panose="020B0804030101020102" pitchFamily="34" charset="0"/>
              </a:rPr>
              <a:t>Katainen/</a:t>
            </a:r>
            <a:r>
              <a:rPr lang="en-US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Stubb</a:t>
            </a:r>
            <a:r>
              <a:rPr lang="en-US" dirty="0">
                <a:latin typeface="SignaOT-Bold" panose="020B0804030101020102" pitchFamily="34" charset="0"/>
                <a:cs typeface="SignaOT-Bold" panose="020B0804030101020102" pitchFamily="34" charset="0"/>
              </a:rPr>
              <a:t> Cabinet 2011-2015 – Laying the Foundation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Committee report for renewing administration of justice 2013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In 2014 we set a goal: National Court Administration (NCA) founded during election period 2015-2019 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Discussion on 2015 national budget in fall of 2014</a:t>
            </a:r>
          </a:p>
          <a:p>
            <a:pPr lvl="1"/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Constitutional Committee takes stance</a:t>
            </a:r>
          </a:p>
          <a:p>
            <a:pPr lvl="1"/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Parliamentary committee on national security and future of rule of law 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Ministry of Justice memo on renewing administration of courts 2015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72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ignaOT-Bold" panose="020B0804030101020102" pitchFamily="34" charset="0"/>
                <a:cs typeface="SignaOT-Bold" panose="020B0804030101020102" pitchFamily="34" charset="0"/>
              </a:rPr>
              <a:t>Parliamentary Elections 2015 – Preparing for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552" y="1484783"/>
            <a:ext cx="8424936" cy="2902557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Independent court administration our primary goal in 2015 election lobbying and the ensuing cabinet negotiations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Trias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</a:t>
            </a:r>
            <a:r>
              <a:rPr lang="en-US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politica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 administrative efficiency</a:t>
            </a:r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Several meetings with key party members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Election panel discussion with key lawyer politicians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36255" b="21669"/>
          <a:stretch/>
        </p:blipFill>
        <p:spPr>
          <a:xfrm>
            <a:off x="0" y="4387340"/>
            <a:ext cx="9144000" cy="30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286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4"/>
          <a:stretch/>
        </p:blipFill>
        <p:spPr>
          <a:xfrm>
            <a:off x="5918254" y="1675941"/>
            <a:ext cx="2812052" cy="21131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3" y="274638"/>
            <a:ext cx="7632848" cy="11430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SignaOT-Bold" panose="020B0804030101020102" pitchFamily="34" charset="0"/>
                <a:cs typeface="SignaOT-Bold" panose="020B0804030101020102" pitchFamily="34" charset="0"/>
              </a:rPr>
              <a:t>Parliamentary Elections 2015 – </a:t>
            </a:r>
            <a:br>
              <a:rPr lang="en-US" sz="2800" dirty="0">
                <a:latin typeface="SignaOT-Bold" panose="020B0804030101020102" pitchFamily="34" charset="0"/>
                <a:cs typeface="SignaOT-Bold" panose="020B0804030101020102" pitchFamily="34" charset="0"/>
              </a:rPr>
            </a:br>
            <a:r>
              <a:rPr lang="en-US" sz="2800" dirty="0">
                <a:latin typeface="SignaOT-Bold" panose="020B0804030101020102" pitchFamily="34" charset="0"/>
                <a:cs typeface="SignaOT-Bold" panose="020B0804030101020102" pitchFamily="34" charset="0"/>
              </a:rPr>
              <a:t>Establishing Relations to New Main Players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Win for the Centre-right parties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Sipilä Cabinet with Center, Finns and National Coalition Party</a:t>
            </a:r>
          </a:p>
          <a:p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Minister of Justice and Employment from Finns party</a:t>
            </a:r>
          </a:p>
          <a:p>
            <a:pPr lvl="1"/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Jari </a:t>
            </a:r>
            <a:r>
              <a:rPr lang="en-US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Lindström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former paper mill worker</a:t>
            </a:r>
          </a:p>
          <a:p>
            <a:pPr lvl="1"/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Interview article in </a:t>
            </a:r>
            <a:r>
              <a:rPr lang="en-US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Lakimiesuutiset</a:t>
            </a: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in fall 2015, meetings with advisors and the minister</a:t>
            </a:r>
          </a:p>
          <a:p>
            <a:pPr lvl="1"/>
            <a:endParaRPr lang="en-US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0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Producing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New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Information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–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Changing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the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Game</a:t>
            </a:r>
            <a:endParaRPr lang="fi-FI" dirty="0">
              <a:latin typeface="SignaOT-Bold" panose="020B0804030101020102" pitchFamily="34" charset="0"/>
              <a:cs typeface="SignaOT-Bold" panose="020B0804030101020102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5400600" cy="4857403"/>
          </a:xfrm>
        </p:spPr>
        <p:txBody>
          <a:bodyPr>
            <a:normAutofit lnSpcReduction="10000"/>
          </a:bodyPr>
          <a:lstStyle/>
          <a:p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In October 2015 we started a project with Aula Research: an attempt to bring new, hopefully crucial information to the political dialogue on NCA</a:t>
            </a:r>
          </a:p>
          <a:p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Aula interviewed 13 high-end experts  produced a report on the possible practical and fiscal ramifications of NCA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We edited the text into final form, produced calculations based on the expert interviews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</p:txBody>
      </p:sp>
      <p:pic>
        <p:nvPicPr>
          <p:cNvPr id="1026" name="Picture 2" descr="Kuvahaun tulos haulle tutkim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92896"/>
            <a:ext cx="3386724" cy="224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752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Publishing New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Information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– </a:t>
            </a:r>
            <a:r>
              <a:rPr lang="fi-FI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Hitting</a:t>
            </a: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the Jackpot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268760"/>
            <a:ext cx="5364088" cy="5400600"/>
          </a:xfrm>
        </p:spPr>
        <p:txBody>
          <a:bodyPr>
            <a:normAutofit fontScale="92500" lnSpcReduction="10000"/>
          </a:bodyPr>
          <a:lstStyle/>
          <a:p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Good working relationship with several justice reporters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Over the years we had discussed NCA with Päivi Happonen of </a:t>
            </a:r>
            <a:r>
              <a:rPr lang="en-US" sz="20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Yleisradio</a:t>
            </a:r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and kept her updated  she became interested in </a:t>
            </a:r>
            <a:r>
              <a:rPr lang="en-US" sz="20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Aula`s</a:t>
            </a:r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report 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Hitting the media jackpot: 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We gave exclusivity to Happonen and YLE 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On 31</a:t>
            </a:r>
            <a:r>
              <a:rPr lang="en-US" sz="1600" baseline="30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st</a:t>
            </a:r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March we published the report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YLE ran it as one of their main topics of the day and in the 8:30 pm main news broadcast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In the broadcast Minister of Justice Jari </a:t>
            </a:r>
            <a:r>
              <a:rPr lang="en-US" sz="16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Lindström</a:t>
            </a:r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promised to form a working group ASAP</a:t>
            </a:r>
          </a:p>
          <a:p>
            <a:pPr lvl="1"/>
            <a:endParaRPr lang="en-US" sz="16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NCA WAS TRULY IN BUSINESS!  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</p:txBody>
      </p:sp>
      <p:sp>
        <p:nvSpPr>
          <p:cNvPr id="3" name="AutoShape 2" descr="Kuvahaun tulos haulle yle uutis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4" descr="Kuvahaun tulos haulle yle uutise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4" name="Picture 6" descr="Kuvahaun tulos haulle yle uutis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708920"/>
            <a:ext cx="345638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20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3600" dirty="0">
                <a:latin typeface="SignaOT-Bold" panose="020B0804030101020102" pitchFamily="34" charset="0"/>
                <a:cs typeface="SignaOT-Bold" panose="020B0804030101020102" pitchFamily="34" charset="0"/>
              </a:rPr>
              <a:t>NCA </a:t>
            </a:r>
            <a:r>
              <a:rPr lang="fi-FI" sz="3600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Committee</a:t>
            </a:r>
            <a:r>
              <a:rPr lang="fi-FI" sz="3600" dirty="0">
                <a:latin typeface="SignaOT-Bold" panose="020B0804030101020102" pitchFamily="34" charset="0"/>
                <a:cs typeface="SignaOT-Bold" panose="020B0804030101020102" pitchFamily="34" charset="0"/>
              </a:rPr>
              <a:t> – </a:t>
            </a:r>
            <a:br>
              <a:rPr lang="fi-FI" sz="3600" dirty="0">
                <a:latin typeface="SignaOT-Bold" panose="020B0804030101020102" pitchFamily="34" charset="0"/>
                <a:cs typeface="SignaOT-Bold" panose="020B0804030101020102" pitchFamily="34" charset="0"/>
              </a:rPr>
            </a:br>
            <a:r>
              <a:rPr lang="fi-FI" sz="3600" dirty="0" err="1">
                <a:latin typeface="SignaOT-Bold" panose="020B0804030101020102" pitchFamily="34" charset="0"/>
                <a:cs typeface="SignaOT-Bold" panose="020B0804030101020102" pitchFamily="34" charset="0"/>
              </a:rPr>
              <a:t>Getting</a:t>
            </a:r>
            <a:r>
              <a:rPr lang="fi-FI" sz="3600" dirty="0">
                <a:latin typeface="SignaOT-Bold" panose="020B0804030101020102" pitchFamily="34" charset="0"/>
                <a:cs typeface="SignaOT-Bold" panose="020B0804030101020102" pitchFamily="34" charset="0"/>
              </a:rPr>
              <a:t> into Position</a:t>
            </a:r>
            <a:br>
              <a:rPr lang="fi-FI" sz="3600" dirty="0">
                <a:latin typeface="SignaOT-Bold" panose="020B0804030101020102" pitchFamily="34" charset="0"/>
                <a:cs typeface="SignaOT-Bold" panose="020B0804030101020102" pitchFamily="34" charset="0"/>
              </a:rPr>
            </a:br>
            <a:r>
              <a:rPr lang="fi-FI" dirty="0">
                <a:latin typeface="SignaOT-Bold" panose="020B0804030101020102" pitchFamily="34" charset="0"/>
                <a:cs typeface="SignaOT-Bold" panose="020B0804030101020102" pitchFamily="34" charset="0"/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7504" y="1268760"/>
            <a:ext cx="4816534" cy="5400600"/>
          </a:xfrm>
        </p:spPr>
        <p:txBody>
          <a:bodyPr>
            <a:normAutofit fontScale="92500" lnSpcReduction="10000"/>
          </a:bodyPr>
          <a:lstStyle/>
          <a:p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After the media jackpot Jari </a:t>
            </a:r>
            <a:r>
              <a:rPr lang="en-US" sz="2000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Lindström</a:t>
            </a:r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 set up a committee to prepare the NCA 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2+4+13 members, chairman Mikko </a:t>
            </a:r>
            <a:r>
              <a:rPr lang="en-US" sz="1600" dirty="0" err="1">
                <a:latin typeface="SignaSerifOT-Light" panose="02010504060101020102" pitchFamily="50" charset="0"/>
                <a:cs typeface="SignaSerifOT-Light" panose="02010504060101020102" pitchFamily="50" charset="0"/>
              </a:rPr>
              <a:t>Könkkölä</a:t>
            </a:r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</a:rPr>
              <a:t>, Helsinki Court of Appeal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How to influence the committee without a member from </a:t>
            </a:r>
            <a:r>
              <a:rPr lang="en-US" sz="20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Lakimiesliitto</a:t>
            </a:r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?   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JUKO – Negotiation </a:t>
            </a:r>
            <a:r>
              <a:rPr lang="en-US" sz="1600" dirty="0" err="1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Organisation</a:t>
            </a:r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for Public Sector Professionals  head shop steward Sari Aho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r>
              <a:rPr lang="en-US" sz="20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Our own working group </a:t>
            </a:r>
          </a:p>
          <a:p>
            <a:pPr lvl="1"/>
            <a:r>
              <a:rPr lang="en-US" sz="1600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Going through the committee agenda before and after meetings  possible actions</a:t>
            </a:r>
          </a:p>
          <a:p>
            <a:pPr marL="457200" lvl="1" indent="0">
              <a:buNone/>
            </a:pPr>
            <a:endParaRPr lang="en-US" sz="16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latin typeface="SignaSerifOT-Light" panose="02010504060101020102" pitchFamily="50" charset="0"/>
                <a:cs typeface="SignaSerifOT-Light" panose="02010504060101020102" pitchFamily="50" charset="0"/>
                <a:sym typeface="Wingdings" panose="05000000000000000000" pitchFamily="2" charset="2"/>
              </a:rPr>
              <a:t>    </a:t>
            </a:r>
          </a:p>
          <a:p>
            <a:pPr marL="0" indent="0">
              <a:buNone/>
            </a:pPr>
            <a:endParaRPr lang="en-US" sz="2000" dirty="0">
              <a:latin typeface="SignaSerifOT-Light" panose="02010504060101020102" pitchFamily="50" charset="0"/>
              <a:cs typeface="SignaSerifOT-Light" panose="02010504060101020102" pitchFamily="50" charset="0"/>
              <a:sym typeface="Wingdings" panose="05000000000000000000" pitchFamily="2" charset="2"/>
            </a:endParaRPr>
          </a:p>
        </p:txBody>
      </p:sp>
      <p:pic>
        <p:nvPicPr>
          <p:cNvPr id="3074" name="Picture 2" descr="Kuvahaun tulos haulle suomen la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038" y="2564904"/>
            <a:ext cx="3931929" cy="221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5810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akimiesliitto">
      <a:dk1>
        <a:srgbClr val="008B95"/>
      </a:dk1>
      <a:lt1>
        <a:sysClr val="window" lastClr="FFFFFF"/>
      </a:lt1>
      <a:dk2>
        <a:srgbClr val="008B95"/>
      </a:dk2>
      <a:lt2>
        <a:srgbClr val="FFFFFF"/>
      </a:lt2>
      <a:accent1>
        <a:srgbClr val="00C7B2"/>
      </a:accent1>
      <a:accent2>
        <a:srgbClr val="8FDFE2"/>
      </a:accent2>
      <a:accent3>
        <a:srgbClr val="CCDC00"/>
      </a:accent3>
      <a:accent4>
        <a:srgbClr val="F0AB00"/>
      </a:accent4>
      <a:accent5>
        <a:srgbClr val="FF6319"/>
      </a:accent5>
      <a:accent6>
        <a:srgbClr val="DB4D69"/>
      </a:accent6>
      <a:hlink>
        <a:srgbClr val="00C7B2"/>
      </a:hlink>
      <a:folHlink>
        <a:srgbClr val="675C53"/>
      </a:folHlink>
    </a:clrScheme>
    <a:fontScheme name="Lakimiesliitto">
      <a:majorFont>
        <a:latin typeface="SignaOT-Book"/>
        <a:ea typeface=""/>
        <a:cs typeface=""/>
      </a:majorFont>
      <a:minorFont>
        <a:latin typeface="SignaOT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kimiesliitto">
    <a:dk1>
      <a:srgbClr val="008B95"/>
    </a:dk1>
    <a:lt1>
      <a:sysClr val="window" lastClr="FFFFFF"/>
    </a:lt1>
    <a:dk2>
      <a:srgbClr val="008B95"/>
    </a:dk2>
    <a:lt2>
      <a:srgbClr val="FFFFFF"/>
    </a:lt2>
    <a:accent1>
      <a:srgbClr val="00C7B2"/>
    </a:accent1>
    <a:accent2>
      <a:srgbClr val="8FDFE2"/>
    </a:accent2>
    <a:accent3>
      <a:srgbClr val="CCDC00"/>
    </a:accent3>
    <a:accent4>
      <a:srgbClr val="F0AB00"/>
    </a:accent4>
    <a:accent5>
      <a:srgbClr val="FF6319"/>
    </a:accent5>
    <a:accent6>
      <a:srgbClr val="DB4D69"/>
    </a:accent6>
    <a:hlink>
      <a:srgbClr val="00C7B2"/>
    </a:hlink>
    <a:folHlink>
      <a:srgbClr val="675C5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9958</TotalTime>
  <Words>659</Words>
  <Application>Microsoft Office PowerPoint</Application>
  <PresentationFormat>Bildspel på skärmen (4:3)</PresentationFormat>
  <Paragraphs>117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SignaOT-Bold</vt:lpstr>
      <vt:lpstr>SignaOT-Book</vt:lpstr>
      <vt:lpstr>SignaSerifOT-Light</vt:lpstr>
      <vt:lpstr>SignaSerifOT-LightIta</vt:lpstr>
      <vt:lpstr>Wingdings</vt:lpstr>
      <vt:lpstr>blank</vt:lpstr>
      <vt:lpstr>Case Study in Lobbying: Lakimiesliitto and the National Court Administration</vt:lpstr>
      <vt:lpstr>Why Independent Court Administration Matters?</vt:lpstr>
      <vt:lpstr>Early development </vt:lpstr>
      <vt:lpstr>Katainen/Stubb Cabinet 2011-2015 – Laying the Foundation </vt:lpstr>
      <vt:lpstr>Parliamentary Elections 2015 – Preparing for the Game</vt:lpstr>
      <vt:lpstr>Parliamentary Elections 2015 –  Establishing Relations to New Main Players</vt:lpstr>
      <vt:lpstr>Producing New Information – Changing the Game</vt:lpstr>
      <vt:lpstr>Publishing New Information – Hitting the Jackpot</vt:lpstr>
      <vt:lpstr>NCA Committee –  Getting into Position  </vt:lpstr>
      <vt:lpstr>The Near Future – What, Where, When, How…</vt:lpstr>
      <vt:lpstr>Key Points in Succeeding – What We Have Learned (So Far)</vt:lpstr>
    </vt:vector>
  </TitlesOfParts>
  <Company>Suomen Lakimiesliitto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Lakimiesliiton  edut ja edunvalvonta</dc:title>
  <dc:creator>Eero Blåfield</dc:creator>
  <cp:lastModifiedBy>Bergvall Maria</cp:lastModifiedBy>
  <cp:revision>208</cp:revision>
  <cp:lastPrinted>2015-11-05T13:14:48Z</cp:lastPrinted>
  <dcterms:created xsi:type="dcterms:W3CDTF">2013-03-21T13:37:49Z</dcterms:created>
  <dcterms:modified xsi:type="dcterms:W3CDTF">2016-09-23T11:44:35Z</dcterms:modified>
</cp:coreProperties>
</file>